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0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1.xml" ContentType="application/vnd.openxmlformats-officedocument.presentationml.notesSlide+xml"/>
  <Override PartName="/ppt/embeddings/oleObject11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6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7.xml" ContentType="application/vnd.openxmlformats-officedocument.presentationml.notesSlide+xml"/>
  <Override PartName="/ppt/embeddings/oleObject17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53" r:id="rId2"/>
    <p:sldId id="357" r:id="rId3"/>
    <p:sldId id="358" r:id="rId4"/>
    <p:sldId id="359" r:id="rId5"/>
    <p:sldId id="345" r:id="rId6"/>
    <p:sldId id="371" r:id="rId7"/>
    <p:sldId id="347" r:id="rId8"/>
    <p:sldId id="349" r:id="rId9"/>
    <p:sldId id="424" r:id="rId10"/>
    <p:sldId id="425" r:id="rId11"/>
    <p:sldId id="351" r:id="rId12"/>
    <p:sldId id="355" r:id="rId13"/>
    <p:sldId id="356" r:id="rId14"/>
    <p:sldId id="426" r:id="rId15"/>
    <p:sldId id="352" r:id="rId16"/>
    <p:sldId id="361" r:id="rId17"/>
    <p:sldId id="377" r:id="rId18"/>
    <p:sldId id="378" r:id="rId19"/>
    <p:sldId id="379" r:id="rId20"/>
    <p:sldId id="380" r:id="rId21"/>
    <p:sldId id="381" r:id="rId22"/>
    <p:sldId id="382" r:id="rId23"/>
    <p:sldId id="362" r:id="rId24"/>
    <p:sldId id="428" r:id="rId25"/>
    <p:sldId id="363" r:id="rId26"/>
    <p:sldId id="364" r:id="rId27"/>
    <p:sldId id="389" r:id="rId28"/>
    <p:sldId id="365" r:id="rId29"/>
    <p:sldId id="372" r:id="rId30"/>
    <p:sldId id="429" r:id="rId31"/>
    <p:sldId id="386" r:id="rId32"/>
    <p:sldId id="385" r:id="rId33"/>
    <p:sldId id="373" r:id="rId34"/>
    <p:sldId id="430" r:id="rId35"/>
    <p:sldId id="393" r:id="rId36"/>
    <p:sldId id="394" r:id="rId37"/>
    <p:sldId id="395" r:id="rId38"/>
    <p:sldId id="396" r:id="rId39"/>
    <p:sldId id="397" r:id="rId40"/>
    <p:sldId id="440" r:id="rId41"/>
    <p:sldId id="442" r:id="rId42"/>
    <p:sldId id="443" r:id="rId43"/>
    <p:sldId id="444" r:id="rId44"/>
    <p:sldId id="445" r:id="rId45"/>
    <p:sldId id="376" r:id="rId46"/>
    <p:sldId id="450" r:id="rId47"/>
    <p:sldId id="451" r:id="rId48"/>
    <p:sldId id="452" r:id="rId49"/>
    <p:sldId id="45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3EC"/>
    <a:srgbClr val="D7EFC9"/>
    <a:srgbClr val="F6FFE2"/>
    <a:srgbClr val="DBE3D0"/>
    <a:srgbClr val="0000AF"/>
    <a:srgbClr val="0000C8"/>
    <a:srgbClr val="000096"/>
    <a:srgbClr val="0000A1"/>
    <a:srgbClr val="0000BC"/>
    <a:srgbClr val="000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9" autoAdjust="0"/>
    <p:restoredTop sz="83236" autoAdjust="0"/>
  </p:normalViewPr>
  <p:slideViewPr>
    <p:cSldViewPr snapToGrid="0" snapToObjects="1">
      <p:cViewPr>
        <p:scale>
          <a:sx n="100" d="100"/>
          <a:sy n="100" d="100"/>
        </p:scale>
        <p:origin x="-784" y="-80"/>
      </p:cViewPr>
      <p:guideLst>
        <p:guide orient="horz" pos="4319"/>
        <p:guide pos="18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082A0-AD2D-CA47-84C9-CAE6FC2E062F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62530-9EEA-5A4F-960F-3229E989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06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Relationship Id="rId3" Type="http://schemas.openxmlformats.org/officeDocument/2006/relationships/hyperlink" Target="http://math.bu.edu/DYSYS/chaos-game/node6.html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16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59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Criticisms of fractals in nature – limits of scale</a:t>
            </a:r>
            <a:r>
              <a:rPr lang="en-US" baseline="0" dirty="0" smtClean="0"/>
              <a:t> – not perfect, </a:t>
            </a:r>
          </a:p>
          <a:p>
            <a:r>
              <a:rPr lang="en-US" baseline="0" dirty="0" smtClean="0"/>
              <a:t>Same applies in species area relationships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Shown from data and by simulations, also the prey</a:t>
            </a:r>
            <a:r>
              <a:rPr lang="en-US" baseline="0" dirty="0" smtClean="0"/>
              <a:t> and resources are in a patchy distribution (fractal)</a:t>
            </a:r>
            <a:endParaRPr lang="en-US" dirty="0" smtClean="0"/>
          </a:p>
          <a:p>
            <a:r>
              <a:rPr lang="en-US" dirty="0" smtClean="0"/>
              <a:t>Perhaps the</a:t>
            </a:r>
            <a:r>
              <a:rPr lang="en-US" baseline="0" dirty="0" smtClean="0"/>
              <a:t> fat tailed dispersal kernels in plants is their way of optimum foraging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31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Shown from data and by simulations, also the prey</a:t>
            </a:r>
            <a:r>
              <a:rPr lang="en-US" baseline="0" dirty="0" smtClean="0"/>
              <a:t> and resources are in a patchy distribution (fractal)</a:t>
            </a:r>
            <a:endParaRPr lang="en-US" dirty="0" smtClean="0"/>
          </a:p>
          <a:p>
            <a:r>
              <a:rPr lang="en-US" dirty="0" smtClean="0"/>
              <a:t>Perhaps the</a:t>
            </a:r>
            <a:r>
              <a:rPr lang="en-US" baseline="0" dirty="0" smtClean="0"/>
              <a:t> fat tailed dispersal kernels in plants is their way of optimum foraging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3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Shown from data and by simulations, also the prey</a:t>
            </a:r>
            <a:r>
              <a:rPr lang="en-US" baseline="0" dirty="0" smtClean="0"/>
              <a:t> and resources are in a patchy distribution (fractal)</a:t>
            </a:r>
            <a:endParaRPr lang="en-US" dirty="0" smtClean="0"/>
          </a:p>
          <a:p>
            <a:r>
              <a:rPr lang="en-US" dirty="0" smtClean="0"/>
              <a:t>Perhaps the</a:t>
            </a:r>
            <a:r>
              <a:rPr lang="en-US" baseline="0" dirty="0" smtClean="0"/>
              <a:t> fat tailed dispersal kernels in plants is their way of optimum foraging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31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Ron </a:t>
            </a:r>
            <a:r>
              <a:rPr lang="en-US" dirty="0" err="1" smtClean="0"/>
              <a:t>Eglash</a:t>
            </a:r>
            <a:endParaRPr lang="en-US" dirty="0" smtClean="0"/>
          </a:p>
          <a:p>
            <a:r>
              <a:rPr lang="en-US" dirty="0" smtClean="0"/>
              <a:t>400 </a:t>
            </a:r>
            <a:r>
              <a:rPr lang="en-US" dirty="0" err="1" smtClean="0"/>
              <a:t>metres</a:t>
            </a:r>
            <a:r>
              <a:rPr lang="en-US" baseline="0" dirty="0" smtClean="0"/>
              <a:t> diameter</a:t>
            </a:r>
          </a:p>
          <a:p>
            <a:r>
              <a:rPr lang="en-US" baseline="0" dirty="0" smtClean="0"/>
              <a:t>Southern </a:t>
            </a:r>
            <a:r>
              <a:rPr lang="en-US" baseline="0" dirty="0" err="1" smtClean="0"/>
              <a:t>zambia</a:t>
            </a:r>
            <a:endParaRPr lang="en-US" baseline="0" dirty="0" smtClean="0"/>
          </a:p>
          <a:p>
            <a:r>
              <a:rPr lang="en-US" baseline="0" dirty="0" smtClean="0"/>
              <a:t>House with sacred alter and a family enclosure</a:t>
            </a:r>
          </a:p>
          <a:p>
            <a:r>
              <a:rPr lang="en-US" baseline="0" dirty="0" smtClean="0"/>
              <a:t>Chief’s extended family in 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 and chief in </a:t>
            </a:r>
            <a:r>
              <a:rPr lang="en-US" baseline="0" smtClean="0"/>
              <a:t>centre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2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File:LogisticCobwebChaos.gif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72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Deterministic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chaos (the butterfly effect)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(possibly chaotic) dynamical system has an attractor, then there exists a probability measure that gives the long-run proportion of time spent by the system in the various regions of the attractor.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Unpredictability is not randomness, but in some circumstances looks very much like it.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number generators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40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are sensitive</a:t>
            </a:r>
            <a:r>
              <a:rPr lang="en-US" baseline="0" dirty="0" smtClean="0"/>
              <a:t> to initial conditions</a:t>
            </a:r>
          </a:p>
          <a:p>
            <a:r>
              <a:rPr lang="en-US" baseline="0" dirty="0" err="1" smtClean="0"/>
              <a:t>Fratal</a:t>
            </a:r>
            <a:r>
              <a:rPr lang="en-US" baseline="0" dirty="0" smtClean="0"/>
              <a:t> geometry describes chaos</a:t>
            </a:r>
          </a:p>
          <a:p>
            <a:r>
              <a:rPr lang="en-US" baseline="0" dirty="0" smtClean="0"/>
              <a:t>They are two separate things but they are very closely allied to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81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http://math.bu.edu/DYSYS/chaos-game/node6.html</a:t>
            </a:r>
            <a:r>
              <a:rPr lang="en-GB" dirty="0" smtClean="0">
                <a:effectLst/>
              </a:rPr>
              <a:t> cool further</a:t>
            </a:r>
            <a:r>
              <a:rPr lang="en-GB" baseline="0" dirty="0" smtClean="0">
                <a:effectLst/>
              </a:rPr>
              <a:t> reading about the </a:t>
            </a:r>
            <a:r>
              <a:rPr lang="en-GB" baseline="0" smtClean="0">
                <a:effectLst/>
              </a:rPr>
              <a:t>chaos game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it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to please take</a:t>
            </a:r>
            <a:r>
              <a:rPr lang="en-US" baseline="0" dirty="0" smtClean="0"/>
              <a:t> the SOLE survey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3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to please take</a:t>
            </a:r>
            <a:r>
              <a:rPr lang="en-US" baseline="0" dirty="0" smtClean="0"/>
              <a:t> the SOLE survey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3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made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made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</a:t>
            </a:r>
            <a:r>
              <a:rPr lang="en-US" dirty="0" err="1" smtClean="0"/>
              <a:t>jEmSxcr-rRc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47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Fbattail</a:t>
            </a:r>
            <a:r>
              <a:rPr lang="en-US" dirty="0" smtClean="0"/>
              <a:t> - </a:t>
            </a:r>
            <a:r>
              <a:rPr lang="en-US" dirty="0" err="1" smtClean="0"/>
              <a:t>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Nathan et al. 2002 (Nature)</a:t>
            </a:r>
          </a:p>
          <a:p>
            <a:r>
              <a:rPr lang="en-US" dirty="0" smtClean="0"/>
              <a:t>Genetic methods probably needed to really</a:t>
            </a:r>
            <a:r>
              <a:rPr lang="en-US" baseline="0" dirty="0" smtClean="0"/>
              <a:t> know what is going is</a:t>
            </a:r>
          </a:p>
          <a:p>
            <a:r>
              <a:rPr lang="en-US" baseline="0" dirty="0" smtClean="0"/>
              <a:t>General </a:t>
            </a:r>
            <a:r>
              <a:rPr lang="en-US" baseline="0" dirty="0" err="1" smtClean="0"/>
              <a:t>concensus</a:t>
            </a:r>
            <a:r>
              <a:rPr lang="en-US" baseline="0" dirty="0" smtClean="0"/>
              <a:t> of LDD being </a:t>
            </a:r>
            <a:r>
              <a:rPr lang="en-US" baseline="0" dirty="0" err="1" smtClean="0"/>
              <a:t>importat</a:t>
            </a:r>
            <a:endParaRPr lang="en-US" baseline="0" dirty="0" smtClean="0"/>
          </a:p>
          <a:p>
            <a:r>
              <a:rPr lang="en-US" baseline="0" dirty="0" smtClean="0"/>
              <a:t>Just as in financial markets, those rare, LDD events are still v.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82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SDD, fractal patterns appear only in the border of the invasion front in SDD when competitive interaction with residents is included. In contrast, LDD patterns show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fractality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both in the spatial arrangements of patches as well as in patch borders.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75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5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3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8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1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7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4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3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8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8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77C1-4B8A-0143-82D3-27F359C2C15E}" type="datetimeFigureOut">
              <a:rPr lang="en-US" smtClean="0"/>
              <a:t>30/11/17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7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10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1.emf"/><Relationship Id="rId5" Type="http://schemas.openxmlformats.org/officeDocument/2006/relationships/image" Target="../media/image3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31.emf"/><Relationship Id="rId5" Type="http://schemas.openxmlformats.org/officeDocument/2006/relationships/image" Target="../media/image32.png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4.gi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3" y="1599351"/>
            <a:ext cx="6882197" cy="5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e-CottonPla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100" y="-63500"/>
            <a:ext cx="9690100" cy="692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41300" y="88900"/>
            <a:ext cx="91186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1300" y="88900"/>
            <a:ext cx="93853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/>
              <a:t>Price changes in financial markets believed normally distributed</a:t>
            </a:r>
          </a:p>
          <a:p>
            <a:pPr marL="0" indent="0" algn="ctr">
              <a:buNone/>
            </a:pPr>
            <a:r>
              <a:rPr lang="en-US" sz="2500" dirty="0" smtClean="0"/>
              <a:t>Sudden and unexpected changes: “acts of god”</a:t>
            </a:r>
          </a:p>
          <a:p>
            <a:pPr marL="0" indent="0" algn="ctr">
              <a:buNone/>
            </a:pPr>
            <a:r>
              <a:rPr lang="en-US" sz="2500" dirty="0" smtClean="0"/>
              <a:t>Mandelbrot – Heavy tailed distributions much better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9952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Seed dispersal</a:t>
            </a:r>
            <a:endParaRPr lang="en-US" dirty="0"/>
          </a:p>
        </p:txBody>
      </p:sp>
      <p:pic>
        <p:nvPicPr>
          <p:cNvPr id="4" name="Picture 3" descr="Nath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1507921"/>
            <a:ext cx="5981700" cy="4602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1100" y="5107561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Pinus</a:t>
            </a:r>
            <a:r>
              <a:rPr lang="en-US" dirty="0" smtClean="0"/>
              <a:t> </a:t>
            </a:r>
            <a:r>
              <a:rPr lang="en-US" dirty="0" err="1" smtClean="0"/>
              <a:t>taeda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79600" y="6235700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(Nathan </a:t>
            </a:r>
            <a:r>
              <a:rPr lang="en-US" i="1" dirty="0" smtClean="0"/>
              <a:t>et al.</a:t>
            </a:r>
            <a:r>
              <a:rPr lang="en-US" dirty="0" smtClean="0"/>
              <a:t>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8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_37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100" y="0"/>
            <a:ext cx="11629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6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3060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3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and Fat tailed dispersal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16634"/>
              </p:ext>
            </p:extLst>
          </p:nvPr>
        </p:nvGraphicFramePr>
        <p:xfrm>
          <a:off x="4038599" y="1493706"/>
          <a:ext cx="2557463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6" name="Equation" r:id="rId3" imgW="1371600" imgH="609600" progId="Equation.3">
                  <p:embed/>
                </p:oleObj>
              </mc:Choice>
              <mc:Fallback>
                <p:oleObj name="Equation" r:id="rId3" imgW="13716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8599" y="1493706"/>
                        <a:ext cx="2557463" cy="113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589268"/>
              </p:ext>
            </p:extLst>
          </p:nvPr>
        </p:nvGraphicFramePr>
        <p:xfrm>
          <a:off x="571499" y="1754188"/>
          <a:ext cx="2557463" cy="876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7" name="Equation" r:id="rId5" imgW="1371600" imgH="469900" progId="Equation.3">
                  <p:embed/>
                </p:oleObj>
              </mc:Choice>
              <mc:Fallback>
                <p:oleObj name="Equation" r:id="rId5" imgW="13716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499" y="1754188"/>
                        <a:ext cx="2557463" cy="876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863600" y="1220656"/>
            <a:ext cx="20447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11599" y="1220656"/>
            <a:ext cx="23114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03400" y="1220656"/>
            <a:ext cx="0" cy="533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54600" y="1220656"/>
            <a:ext cx="0" cy="533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4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esis_dispers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2377075"/>
            <a:ext cx="6167438" cy="4303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and Fat tailed dispersal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915509"/>
              </p:ext>
            </p:extLst>
          </p:nvPr>
        </p:nvGraphicFramePr>
        <p:xfrm>
          <a:off x="4038599" y="1493706"/>
          <a:ext cx="2557463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6" name="Equation" r:id="rId4" imgW="1371600" imgH="609600" progId="Equation.3">
                  <p:embed/>
                </p:oleObj>
              </mc:Choice>
              <mc:Fallback>
                <p:oleObj name="Equation" r:id="rId4" imgW="13716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38599" y="1493706"/>
                        <a:ext cx="2557463" cy="1136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880827"/>
              </p:ext>
            </p:extLst>
          </p:nvPr>
        </p:nvGraphicFramePr>
        <p:xfrm>
          <a:off x="571499" y="1754188"/>
          <a:ext cx="2557463" cy="876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7" name="Equation" r:id="rId6" imgW="1371600" imgH="469900" progId="Equation.3">
                  <p:embed/>
                </p:oleObj>
              </mc:Choice>
              <mc:Fallback>
                <p:oleObj name="Equation" r:id="rId6" imgW="13716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499" y="1754188"/>
                        <a:ext cx="2557463" cy="876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863600" y="1220656"/>
            <a:ext cx="20447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11599" y="1220656"/>
            <a:ext cx="23114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03400" y="1220656"/>
            <a:ext cx="0" cy="533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54600" y="1220656"/>
            <a:ext cx="0" cy="533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8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1143000"/>
          </a:xfrm>
        </p:spPr>
        <p:txBody>
          <a:bodyPr/>
          <a:lstStyle/>
          <a:p>
            <a:r>
              <a:rPr lang="en-US" dirty="0" smtClean="0"/>
              <a:t>Fractal landscapes in plants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61705" y="638899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(Marco </a:t>
            </a:r>
            <a:r>
              <a:rPr lang="en-US" i="1" dirty="0" smtClean="0"/>
              <a:t>et al. </a:t>
            </a:r>
            <a:r>
              <a:rPr lang="en-US" dirty="0" smtClean="0"/>
              <a:t>2011)</a:t>
            </a:r>
            <a:endParaRPr lang="en-US" dirty="0"/>
          </a:p>
        </p:txBody>
      </p:sp>
      <p:pic>
        <p:nvPicPr>
          <p:cNvPr id="5" name="Picture 4" descr="Marco_etal_spr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244600"/>
            <a:ext cx="5918200" cy="492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6546" y="1415534"/>
            <a:ext cx="14552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/>
              <a:t>Robinia </a:t>
            </a:r>
            <a:endParaRPr lang="es-ES_tradnl" dirty="0" smtClean="0"/>
          </a:p>
          <a:p>
            <a:pPr algn="ctr"/>
            <a:r>
              <a:rPr lang="en-US" dirty="0" smtClean="0"/>
              <a:t>P</a:t>
            </a:r>
            <a:r>
              <a:rPr lang="es-ES_tradnl" dirty="0" err="1" smtClean="0"/>
              <a:t>seudoacacia</a:t>
            </a:r>
            <a:endParaRPr lang="es-ES_tradnl" dirty="0" smtClean="0"/>
          </a:p>
          <a:p>
            <a:pPr algn="ctr"/>
            <a:r>
              <a:rPr lang="es-ES_tradnl" dirty="0" smtClean="0"/>
              <a:t>(</a:t>
            </a:r>
            <a:r>
              <a:rPr lang="es-ES_tradnl" dirty="0" err="1" smtClean="0"/>
              <a:t>clonal</a:t>
            </a:r>
            <a:r>
              <a:rPr lang="es-ES_tradnl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81900" y="3663434"/>
            <a:ext cx="12184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dirty="0" err="1" smtClean="0"/>
              <a:t>Ulmus</a:t>
            </a:r>
            <a:endParaRPr lang="es-ES_tradnl" dirty="0" smtClean="0"/>
          </a:p>
          <a:p>
            <a:pPr algn="ctr"/>
            <a:r>
              <a:rPr lang="en-GB" dirty="0" smtClean="0"/>
              <a:t>minor</a:t>
            </a:r>
            <a:endParaRPr lang="es-ES_tradnl" dirty="0" smtClean="0"/>
          </a:p>
          <a:p>
            <a:pPr algn="ctr"/>
            <a:r>
              <a:rPr lang="es-ES_tradnl" dirty="0" smtClean="0"/>
              <a:t>(LDD </a:t>
            </a:r>
            <a:r>
              <a:rPr lang="es-ES_tradnl" dirty="0" err="1" smtClean="0"/>
              <a:t>wind</a:t>
            </a:r>
            <a:r>
              <a:rPr lang="es-ES_tradnl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45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DSC_26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425" y="-17463"/>
            <a:ext cx="10353675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42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6" descr="DSC_26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425" y="-17463"/>
            <a:ext cx="10353675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3055938" y="2949575"/>
            <a:ext cx="1509712" cy="1014413"/>
          </a:xfrm>
          <a:custGeom>
            <a:avLst/>
            <a:gdLst>
              <a:gd name="connsiteX0" fmla="*/ 595489 w 1612900"/>
              <a:gd name="connsiteY0" fmla="*/ 1048455 h 1083733"/>
              <a:gd name="connsiteX1" fmla="*/ 333022 w 1612900"/>
              <a:gd name="connsiteY1" fmla="*/ 802922 h 1083733"/>
              <a:gd name="connsiteX2" fmla="*/ 112889 w 1612900"/>
              <a:gd name="connsiteY2" fmla="*/ 506589 h 1083733"/>
              <a:gd name="connsiteX3" fmla="*/ 45156 w 1612900"/>
              <a:gd name="connsiteY3" fmla="*/ 303389 h 1083733"/>
              <a:gd name="connsiteX4" fmla="*/ 62089 w 1612900"/>
              <a:gd name="connsiteY4" fmla="*/ 261055 h 1083733"/>
              <a:gd name="connsiteX5" fmla="*/ 417689 w 1612900"/>
              <a:gd name="connsiteY5" fmla="*/ 269522 h 1083733"/>
              <a:gd name="connsiteX6" fmla="*/ 815622 w 1612900"/>
              <a:gd name="connsiteY6" fmla="*/ 167922 h 1083733"/>
              <a:gd name="connsiteX7" fmla="*/ 1010356 w 1612900"/>
              <a:gd name="connsiteY7" fmla="*/ 40922 h 1083733"/>
              <a:gd name="connsiteX8" fmla="*/ 1052689 w 1612900"/>
              <a:gd name="connsiteY8" fmla="*/ 49389 h 1083733"/>
              <a:gd name="connsiteX9" fmla="*/ 1188156 w 1612900"/>
              <a:gd name="connsiteY9" fmla="*/ 337255 h 1083733"/>
              <a:gd name="connsiteX10" fmla="*/ 1349022 w 1612900"/>
              <a:gd name="connsiteY10" fmla="*/ 540455 h 1083733"/>
              <a:gd name="connsiteX11" fmla="*/ 1509889 w 1612900"/>
              <a:gd name="connsiteY11" fmla="*/ 735189 h 1083733"/>
              <a:gd name="connsiteX12" fmla="*/ 1603022 w 1612900"/>
              <a:gd name="connsiteY12" fmla="*/ 802922 h 1083733"/>
              <a:gd name="connsiteX13" fmla="*/ 1569156 w 1612900"/>
              <a:gd name="connsiteY13" fmla="*/ 811389 h 1083733"/>
              <a:gd name="connsiteX14" fmla="*/ 1171222 w 1612900"/>
              <a:gd name="connsiteY14" fmla="*/ 904522 h 1083733"/>
              <a:gd name="connsiteX15" fmla="*/ 781756 w 1612900"/>
              <a:gd name="connsiteY15" fmla="*/ 1014589 h 1083733"/>
              <a:gd name="connsiteX16" fmla="*/ 595489 w 1612900"/>
              <a:gd name="connsiteY16" fmla="*/ 1048455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2900" h="1083733">
                <a:moveTo>
                  <a:pt x="595489" y="1048455"/>
                </a:moveTo>
                <a:cubicBezTo>
                  <a:pt x="520700" y="1013177"/>
                  <a:pt x="413455" y="893233"/>
                  <a:pt x="333022" y="802922"/>
                </a:cubicBezTo>
                <a:cubicBezTo>
                  <a:pt x="252589" y="712611"/>
                  <a:pt x="160867" y="589844"/>
                  <a:pt x="112889" y="506589"/>
                </a:cubicBezTo>
                <a:cubicBezTo>
                  <a:pt x="64911" y="423334"/>
                  <a:pt x="53623" y="344311"/>
                  <a:pt x="45156" y="303389"/>
                </a:cubicBezTo>
                <a:cubicBezTo>
                  <a:pt x="36689" y="262467"/>
                  <a:pt x="0" y="266699"/>
                  <a:pt x="62089" y="261055"/>
                </a:cubicBezTo>
                <a:cubicBezTo>
                  <a:pt x="124178" y="255411"/>
                  <a:pt x="292100" y="285044"/>
                  <a:pt x="417689" y="269522"/>
                </a:cubicBezTo>
                <a:cubicBezTo>
                  <a:pt x="543278" y="254000"/>
                  <a:pt x="716844" y="206022"/>
                  <a:pt x="815622" y="167922"/>
                </a:cubicBezTo>
                <a:cubicBezTo>
                  <a:pt x="914400" y="129822"/>
                  <a:pt x="970845" y="60677"/>
                  <a:pt x="1010356" y="40922"/>
                </a:cubicBezTo>
                <a:cubicBezTo>
                  <a:pt x="1049867" y="21167"/>
                  <a:pt x="1023056" y="0"/>
                  <a:pt x="1052689" y="49389"/>
                </a:cubicBezTo>
                <a:cubicBezTo>
                  <a:pt x="1082322" y="98778"/>
                  <a:pt x="1138767" y="255411"/>
                  <a:pt x="1188156" y="337255"/>
                </a:cubicBezTo>
                <a:cubicBezTo>
                  <a:pt x="1237545" y="419099"/>
                  <a:pt x="1295400" y="474133"/>
                  <a:pt x="1349022" y="540455"/>
                </a:cubicBezTo>
                <a:cubicBezTo>
                  <a:pt x="1402644" y="606777"/>
                  <a:pt x="1467556" y="691445"/>
                  <a:pt x="1509889" y="735189"/>
                </a:cubicBezTo>
                <a:cubicBezTo>
                  <a:pt x="1552222" y="778933"/>
                  <a:pt x="1593144" y="790222"/>
                  <a:pt x="1603022" y="802922"/>
                </a:cubicBezTo>
                <a:cubicBezTo>
                  <a:pt x="1612900" y="815622"/>
                  <a:pt x="1569156" y="811389"/>
                  <a:pt x="1569156" y="811389"/>
                </a:cubicBezTo>
                <a:cubicBezTo>
                  <a:pt x="1497189" y="828322"/>
                  <a:pt x="1302455" y="870655"/>
                  <a:pt x="1171222" y="904522"/>
                </a:cubicBezTo>
                <a:cubicBezTo>
                  <a:pt x="1039989" y="938389"/>
                  <a:pt x="876300" y="990600"/>
                  <a:pt x="781756" y="1014589"/>
                </a:cubicBezTo>
                <a:cubicBezTo>
                  <a:pt x="687212" y="1038578"/>
                  <a:pt x="670278" y="1083733"/>
                  <a:pt x="595489" y="1048455"/>
                </a:cubicBez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28" name="Rounded Rectangle 5"/>
          <p:cNvSpPr>
            <a:spLocks noChangeArrowheads="1"/>
          </p:cNvSpPr>
          <p:nvPr/>
        </p:nvSpPr>
        <p:spPr bwMode="auto">
          <a:xfrm>
            <a:off x="5000625" y="2278063"/>
            <a:ext cx="3983038" cy="4368800"/>
          </a:xfrm>
          <a:prstGeom prst="roundRect">
            <a:avLst>
              <a:gd name="adj" fmla="val 16667"/>
            </a:avLst>
          </a:prstGeom>
          <a:solidFill>
            <a:srgbClr val="B8D6FF">
              <a:alpha val="81960"/>
            </a:srgbClr>
          </a:solidFill>
          <a:ln w="635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TextBox 2"/>
          <p:cNvSpPr txBox="1">
            <a:spLocks noChangeArrowheads="1"/>
          </p:cNvSpPr>
          <p:nvPr/>
        </p:nvSpPr>
        <p:spPr bwMode="auto">
          <a:xfrm>
            <a:off x="6308725" y="5988050"/>
            <a:ext cx="1712913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500" b="1">
                <a:latin typeface="MS Reference Sans Serif" charset="0"/>
                <a:cs typeface="MS Reference Sans Serif" charset="0"/>
              </a:rPr>
              <a:t>Log Area</a:t>
            </a:r>
            <a:endParaRPr lang="en-GB" sz="2500">
              <a:latin typeface="MS Reference Sans Serif" charset="0"/>
              <a:cs typeface="MS Reference Sans Serif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84863" y="5819775"/>
            <a:ext cx="2809875" cy="1588"/>
          </a:xfrm>
          <a:prstGeom prst="straightConnector1">
            <a:avLst/>
          </a:prstGeom>
          <a:ln w="50800" cap="rnd">
            <a:solidFill>
              <a:schemeClr val="tx1"/>
            </a:solidFill>
            <a:bevel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57300" y="3598863"/>
            <a:ext cx="406400" cy="300037"/>
          </a:xfrm>
          <a:custGeom>
            <a:avLst/>
            <a:gdLst>
              <a:gd name="connsiteX0" fmla="*/ 194733 w 406400"/>
              <a:gd name="connsiteY0" fmla="*/ 0 h 300567"/>
              <a:gd name="connsiteX1" fmla="*/ 97367 w 406400"/>
              <a:gd name="connsiteY1" fmla="*/ 50800 h 300567"/>
              <a:gd name="connsiteX2" fmla="*/ 0 w 406400"/>
              <a:gd name="connsiteY2" fmla="*/ 59267 h 300567"/>
              <a:gd name="connsiteX3" fmla="*/ 93133 w 406400"/>
              <a:gd name="connsiteY3" fmla="*/ 186267 h 300567"/>
              <a:gd name="connsiteX4" fmla="*/ 148167 w 406400"/>
              <a:gd name="connsiteY4" fmla="*/ 300567 h 300567"/>
              <a:gd name="connsiteX5" fmla="*/ 309033 w 406400"/>
              <a:gd name="connsiteY5" fmla="*/ 249767 h 300567"/>
              <a:gd name="connsiteX6" fmla="*/ 406400 w 406400"/>
              <a:gd name="connsiteY6" fmla="*/ 169334 h 300567"/>
              <a:gd name="connsiteX7" fmla="*/ 296333 w 406400"/>
              <a:gd name="connsiteY7" fmla="*/ 80434 h 300567"/>
              <a:gd name="connsiteX8" fmla="*/ 194733 w 406400"/>
              <a:gd name="connsiteY8" fmla="*/ 0 h 30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" h="300567">
                <a:moveTo>
                  <a:pt x="194733" y="0"/>
                </a:moveTo>
                <a:lnTo>
                  <a:pt x="97367" y="50800"/>
                </a:lnTo>
                <a:lnTo>
                  <a:pt x="0" y="59267"/>
                </a:lnTo>
                <a:lnTo>
                  <a:pt x="93133" y="186267"/>
                </a:lnTo>
                <a:lnTo>
                  <a:pt x="148167" y="300567"/>
                </a:lnTo>
                <a:lnTo>
                  <a:pt x="309033" y="249767"/>
                </a:lnTo>
                <a:lnTo>
                  <a:pt x="406400" y="169334"/>
                </a:lnTo>
                <a:lnTo>
                  <a:pt x="296333" y="80434"/>
                </a:lnTo>
                <a:lnTo>
                  <a:pt x="194733" y="0"/>
                </a:lnTo>
                <a:close/>
              </a:path>
            </a:pathLst>
          </a:custGeom>
          <a:noFill/>
          <a:ln w="1905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-22225" y="4254500"/>
            <a:ext cx="1223963" cy="738188"/>
          </a:xfrm>
          <a:custGeom>
            <a:avLst/>
            <a:gdLst>
              <a:gd name="connsiteX0" fmla="*/ 716845 w 1563511"/>
              <a:gd name="connsiteY0" fmla="*/ 0 h 943329"/>
              <a:gd name="connsiteX1" fmla="*/ 450145 w 1563511"/>
              <a:gd name="connsiteY1" fmla="*/ 182034 h 943329"/>
              <a:gd name="connsiteX2" fmla="*/ 77611 w 1563511"/>
              <a:gd name="connsiteY2" fmla="*/ 359834 h 943329"/>
              <a:gd name="connsiteX3" fmla="*/ 52211 w 1563511"/>
              <a:gd name="connsiteY3" fmla="*/ 410634 h 943329"/>
              <a:gd name="connsiteX4" fmla="*/ 390878 w 1563511"/>
              <a:gd name="connsiteY4" fmla="*/ 673100 h 943329"/>
              <a:gd name="connsiteX5" fmla="*/ 763411 w 1563511"/>
              <a:gd name="connsiteY5" fmla="*/ 905934 h 943329"/>
              <a:gd name="connsiteX6" fmla="*/ 843845 w 1563511"/>
              <a:gd name="connsiteY6" fmla="*/ 897467 h 943329"/>
              <a:gd name="connsiteX7" fmla="*/ 1063978 w 1563511"/>
              <a:gd name="connsiteY7" fmla="*/ 651934 h 943329"/>
              <a:gd name="connsiteX8" fmla="*/ 1356078 w 1563511"/>
              <a:gd name="connsiteY8" fmla="*/ 448734 h 943329"/>
              <a:gd name="connsiteX9" fmla="*/ 1563511 w 1563511"/>
              <a:gd name="connsiteY9" fmla="*/ 342900 h 943329"/>
              <a:gd name="connsiteX10" fmla="*/ 1563511 w 1563511"/>
              <a:gd name="connsiteY10" fmla="*/ 342900 h 943329"/>
              <a:gd name="connsiteX11" fmla="*/ 1436511 w 1563511"/>
              <a:gd name="connsiteY11" fmla="*/ 283634 h 943329"/>
              <a:gd name="connsiteX12" fmla="*/ 1110545 w 1563511"/>
              <a:gd name="connsiteY12" fmla="*/ 131234 h 943329"/>
              <a:gd name="connsiteX13" fmla="*/ 826911 w 1563511"/>
              <a:gd name="connsiteY13" fmla="*/ 38100 h 943329"/>
              <a:gd name="connsiteX14" fmla="*/ 716845 w 1563511"/>
              <a:gd name="connsiteY14" fmla="*/ 0 h 9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63511" h="943329">
                <a:moveTo>
                  <a:pt x="716845" y="0"/>
                </a:moveTo>
                <a:cubicBezTo>
                  <a:pt x="636764" y="61031"/>
                  <a:pt x="556684" y="122062"/>
                  <a:pt x="450145" y="182034"/>
                </a:cubicBezTo>
                <a:cubicBezTo>
                  <a:pt x="343606" y="242006"/>
                  <a:pt x="143933" y="321734"/>
                  <a:pt x="77611" y="359834"/>
                </a:cubicBezTo>
                <a:cubicBezTo>
                  <a:pt x="11289" y="397934"/>
                  <a:pt x="0" y="358423"/>
                  <a:pt x="52211" y="410634"/>
                </a:cubicBezTo>
                <a:cubicBezTo>
                  <a:pt x="104422" y="462845"/>
                  <a:pt x="272345" y="590550"/>
                  <a:pt x="390878" y="673100"/>
                </a:cubicBezTo>
                <a:cubicBezTo>
                  <a:pt x="509411" y="755650"/>
                  <a:pt x="687917" y="868540"/>
                  <a:pt x="763411" y="905934"/>
                </a:cubicBezTo>
                <a:cubicBezTo>
                  <a:pt x="838906" y="943329"/>
                  <a:pt x="793751" y="939800"/>
                  <a:pt x="843845" y="897467"/>
                </a:cubicBezTo>
                <a:cubicBezTo>
                  <a:pt x="893940" y="855134"/>
                  <a:pt x="978606" y="726723"/>
                  <a:pt x="1063978" y="651934"/>
                </a:cubicBezTo>
                <a:cubicBezTo>
                  <a:pt x="1149350" y="577145"/>
                  <a:pt x="1272823" y="500240"/>
                  <a:pt x="1356078" y="448734"/>
                </a:cubicBezTo>
                <a:cubicBezTo>
                  <a:pt x="1439333" y="397228"/>
                  <a:pt x="1563511" y="342900"/>
                  <a:pt x="1563511" y="342900"/>
                </a:cubicBezTo>
                <a:lnTo>
                  <a:pt x="1563511" y="342900"/>
                </a:lnTo>
                <a:lnTo>
                  <a:pt x="1436511" y="283634"/>
                </a:lnTo>
                <a:cubicBezTo>
                  <a:pt x="1361017" y="248356"/>
                  <a:pt x="1212145" y="172156"/>
                  <a:pt x="1110545" y="131234"/>
                </a:cubicBezTo>
                <a:cubicBezTo>
                  <a:pt x="1008945" y="90312"/>
                  <a:pt x="826911" y="38100"/>
                  <a:pt x="826911" y="38100"/>
                </a:cubicBezTo>
                <a:lnTo>
                  <a:pt x="716845" y="0"/>
                </a:lnTo>
                <a:close/>
              </a:path>
            </a:pathLst>
          </a:custGeom>
          <a:noFill/>
          <a:ln w="1905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722438" y="1570038"/>
            <a:ext cx="1803400" cy="1181100"/>
          </a:xfrm>
          <a:custGeom>
            <a:avLst/>
            <a:gdLst>
              <a:gd name="connsiteX0" fmla="*/ 163512 w 1579033"/>
              <a:gd name="connsiteY0" fmla="*/ 648758 h 1071033"/>
              <a:gd name="connsiteX1" fmla="*/ 357187 w 1579033"/>
              <a:gd name="connsiteY1" fmla="*/ 791633 h 1071033"/>
              <a:gd name="connsiteX2" fmla="*/ 582612 w 1579033"/>
              <a:gd name="connsiteY2" fmla="*/ 940858 h 1071033"/>
              <a:gd name="connsiteX3" fmla="*/ 830262 w 1579033"/>
              <a:gd name="connsiteY3" fmla="*/ 1010708 h 1071033"/>
              <a:gd name="connsiteX4" fmla="*/ 1128712 w 1579033"/>
              <a:gd name="connsiteY4" fmla="*/ 1061508 h 1071033"/>
              <a:gd name="connsiteX5" fmla="*/ 1138237 w 1579033"/>
              <a:gd name="connsiteY5" fmla="*/ 1045633 h 1071033"/>
              <a:gd name="connsiteX6" fmla="*/ 1198562 w 1579033"/>
              <a:gd name="connsiteY6" fmla="*/ 909108 h 1071033"/>
              <a:gd name="connsiteX7" fmla="*/ 1277937 w 1579033"/>
              <a:gd name="connsiteY7" fmla="*/ 861483 h 1071033"/>
              <a:gd name="connsiteX8" fmla="*/ 1303337 w 1579033"/>
              <a:gd name="connsiteY8" fmla="*/ 839258 h 1071033"/>
              <a:gd name="connsiteX9" fmla="*/ 1350962 w 1579033"/>
              <a:gd name="connsiteY9" fmla="*/ 744008 h 1071033"/>
              <a:gd name="connsiteX10" fmla="*/ 1443037 w 1579033"/>
              <a:gd name="connsiteY10" fmla="*/ 613833 h 1071033"/>
              <a:gd name="connsiteX11" fmla="*/ 1506537 w 1579033"/>
              <a:gd name="connsiteY11" fmla="*/ 550333 h 1071033"/>
              <a:gd name="connsiteX12" fmla="*/ 1557337 w 1579033"/>
              <a:gd name="connsiteY12" fmla="*/ 426508 h 1071033"/>
              <a:gd name="connsiteX13" fmla="*/ 1560512 w 1579033"/>
              <a:gd name="connsiteY13" fmla="*/ 356658 h 1071033"/>
              <a:gd name="connsiteX14" fmla="*/ 1446212 w 1579033"/>
              <a:gd name="connsiteY14" fmla="*/ 369358 h 1071033"/>
              <a:gd name="connsiteX15" fmla="*/ 1449387 w 1579033"/>
              <a:gd name="connsiteY15" fmla="*/ 340783 h 1071033"/>
              <a:gd name="connsiteX16" fmla="*/ 1411287 w 1579033"/>
              <a:gd name="connsiteY16" fmla="*/ 213783 h 1071033"/>
              <a:gd name="connsiteX17" fmla="*/ 1389062 w 1579033"/>
              <a:gd name="connsiteY17" fmla="*/ 197908 h 1071033"/>
              <a:gd name="connsiteX18" fmla="*/ 1268412 w 1579033"/>
              <a:gd name="connsiteY18" fmla="*/ 194733 h 1071033"/>
              <a:gd name="connsiteX19" fmla="*/ 1106487 w 1579033"/>
              <a:gd name="connsiteY19" fmla="*/ 137583 h 1071033"/>
              <a:gd name="connsiteX20" fmla="*/ 846137 w 1579033"/>
              <a:gd name="connsiteY20" fmla="*/ 96308 h 1071033"/>
              <a:gd name="connsiteX21" fmla="*/ 677862 w 1579033"/>
              <a:gd name="connsiteY21" fmla="*/ 80433 h 1071033"/>
              <a:gd name="connsiteX22" fmla="*/ 531812 w 1579033"/>
              <a:gd name="connsiteY22" fmla="*/ 35983 h 1071033"/>
              <a:gd name="connsiteX23" fmla="*/ 319087 w 1579033"/>
              <a:gd name="connsiteY23" fmla="*/ 4233 h 1071033"/>
              <a:gd name="connsiteX24" fmla="*/ 274637 w 1579033"/>
              <a:gd name="connsiteY24" fmla="*/ 20108 h 1071033"/>
              <a:gd name="connsiteX25" fmla="*/ 236537 w 1579033"/>
              <a:gd name="connsiteY25" fmla="*/ 124883 h 1071033"/>
              <a:gd name="connsiteX26" fmla="*/ 214312 w 1579033"/>
              <a:gd name="connsiteY26" fmla="*/ 255058 h 1071033"/>
              <a:gd name="connsiteX27" fmla="*/ 195262 w 1579033"/>
              <a:gd name="connsiteY27" fmla="*/ 305858 h 1071033"/>
              <a:gd name="connsiteX28" fmla="*/ 185737 w 1579033"/>
              <a:gd name="connsiteY28" fmla="*/ 305858 h 1071033"/>
              <a:gd name="connsiteX29" fmla="*/ 119062 w 1579033"/>
              <a:gd name="connsiteY29" fmla="*/ 397933 h 1071033"/>
              <a:gd name="connsiteX30" fmla="*/ 100012 w 1579033"/>
              <a:gd name="connsiteY30" fmla="*/ 480483 h 1071033"/>
              <a:gd name="connsiteX31" fmla="*/ 77787 w 1579033"/>
              <a:gd name="connsiteY31" fmla="*/ 502708 h 1071033"/>
              <a:gd name="connsiteX32" fmla="*/ 42862 w 1579033"/>
              <a:gd name="connsiteY32" fmla="*/ 537633 h 1071033"/>
              <a:gd name="connsiteX33" fmla="*/ 20637 w 1579033"/>
              <a:gd name="connsiteY33" fmla="*/ 575733 h 1071033"/>
              <a:gd name="connsiteX34" fmla="*/ 163512 w 1579033"/>
              <a:gd name="connsiteY34" fmla="*/ 648758 h 10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79033" h="1071033">
                <a:moveTo>
                  <a:pt x="163512" y="648758"/>
                </a:moveTo>
                <a:cubicBezTo>
                  <a:pt x="219604" y="684741"/>
                  <a:pt x="287337" y="742950"/>
                  <a:pt x="357187" y="791633"/>
                </a:cubicBezTo>
                <a:cubicBezTo>
                  <a:pt x="427037" y="840316"/>
                  <a:pt x="503766" y="904346"/>
                  <a:pt x="582612" y="940858"/>
                </a:cubicBezTo>
                <a:cubicBezTo>
                  <a:pt x="661458" y="977370"/>
                  <a:pt x="739245" y="990600"/>
                  <a:pt x="830262" y="1010708"/>
                </a:cubicBezTo>
                <a:cubicBezTo>
                  <a:pt x="921279" y="1030816"/>
                  <a:pt x="1077383" y="1055687"/>
                  <a:pt x="1128712" y="1061508"/>
                </a:cubicBezTo>
                <a:cubicBezTo>
                  <a:pt x="1180041" y="1067329"/>
                  <a:pt x="1126595" y="1071033"/>
                  <a:pt x="1138237" y="1045633"/>
                </a:cubicBezTo>
                <a:cubicBezTo>
                  <a:pt x="1149879" y="1020233"/>
                  <a:pt x="1175279" y="939800"/>
                  <a:pt x="1198562" y="909108"/>
                </a:cubicBezTo>
                <a:cubicBezTo>
                  <a:pt x="1221845" y="878416"/>
                  <a:pt x="1260475" y="873125"/>
                  <a:pt x="1277937" y="861483"/>
                </a:cubicBezTo>
                <a:cubicBezTo>
                  <a:pt x="1295399" y="849841"/>
                  <a:pt x="1291166" y="858837"/>
                  <a:pt x="1303337" y="839258"/>
                </a:cubicBezTo>
                <a:cubicBezTo>
                  <a:pt x="1315508" y="819679"/>
                  <a:pt x="1327679" y="781579"/>
                  <a:pt x="1350962" y="744008"/>
                </a:cubicBezTo>
                <a:cubicBezTo>
                  <a:pt x="1374245" y="706437"/>
                  <a:pt x="1417108" y="646112"/>
                  <a:pt x="1443037" y="613833"/>
                </a:cubicBezTo>
                <a:cubicBezTo>
                  <a:pt x="1468966" y="581554"/>
                  <a:pt x="1487487" y="581554"/>
                  <a:pt x="1506537" y="550333"/>
                </a:cubicBezTo>
                <a:cubicBezTo>
                  <a:pt x="1525587" y="519112"/>
                  <a:pt x="1548341" y="458787"/>
                  <a:pt x="1557337" y="426508"/>
                </a:cubicBezTo>
                <a:cubicBezTo>
                  <a:pt x="1566333" y="394229"/>
                  <a:pt x="1579033" y="366183"/>
                  <a:pt x="1560512" y="356658"/>
                </a:cubicBezTo>
                <a:cubicBezTo>
                  <a:pt x="1541991" y="347133"/>
                  <a:pt x="1464733" y="372004"/>
                  <a:pt x="1446212" y="369358"/>
                </a:cubicBezTo>
                <a:cubicBezTo>
                  <a:pt x="1427691" y="366712"/>
                  <a:pt x="1455208" y="366712"/>
                  <a:pt x="1449387" y="340783"/>
                </a:cubicBezTo>
                <a:cubicBezTo>
                  <a:pt x="1443566" y="314854"/>
                  <a:pt x="1421341" y="237595"/>
                  <a:pt x="1411287" y="213783"/>
                </a:cubicBezTo>
                <a:cubicBezTo>
                  <a:pt x="1401233" y="189971"/>
                  <a:pt x="1412875" y="201083"/>
                  <a:pt x="1389062" y="197908"/>
                </a:cubicBezTo>
                <a:cubicBezTo>
                  <a:pt x="1365250" y="194733"/>
                  <a:pt x="1315508" y="204787"/>
                  <a:pt x="1268412" y="194733"/>
                </a:cubicBezTo>
                <a:cubicBezTo>
                  <a:pt x="1221316" y="184679"/>
                  <a:pt x="1176866" y="153987"/>
                  <a:pt x="1106487" y="137583"/>
                </a:cubicBezTo>
                <a:cubicBezTo>
                  <a:pt x="1036108" y="121179"/>
                  <a:pt x="917575" y="105833"/>
                  <a:pt x="846137" y="96308"/>
                </a:cubicBezTo>
                <a:cubicBezTo>
                  <a:pt x="774700" y="86783"/>
                  <a:pt x="730250" y="90487"/>
                  <a:pt x="677862" y="80433"/>
                </a:cubicBezTo>
                <a:cubicBezTo>
                  <a:pt x="625475" y="70379"/>
                  <a:pt x="591608" y="48683"/>
                  <a:pt x="531812" y="35983"/>
                </a:cubicBezTo>
                <a:cubicBezTo>
                  <a:pt x="472016" y="23283"/>
                  <a:pt x="361949" y="6879"/>
                  <a:pt x="319087" y="4233"/>
                </a:cubicBezTo>
                <a:cubicBezTo>
                  <a:pt x="276225" y="1587"/>
                  <a:pt x="288395" y="0"/>
                  <a:pt x="274637" y="20108"/>
                </a:cubicBezTo>
                <a:cubicBezTo>
                  <a:pt x="260879" y="40216"/>
                  <a:pt x="246591" y="85725"/>
                  <a:pt x="236537" y="124883"/>
                </a:cubicBezTo>
                <a:cubicBezTo>
                  <a:pt x="226483" y="164041"/>
                  <a:pt x="221191" y="224896"/>
                  <a:pt x="214312" y="255058"/>
                </a:cubicBezTo>
                <a:cubicBezTo>
                  <a:pt x="207433" y="285220"/>
                  <a:pt x="200025" y="297391"/>
                  <a:pt x="195262" y="305858"/>
                </a:cubicBezTo>
                <a:cubicBezTo>
                  <a:pt x="190499" y="314325"/>
                  <a:pt x="198437" y="290512"/>
                  <a:pt x="185737" y="305858"/>
                </a:cubicBezTo>
                <a:cubicBezTo>
                  <a:pt x="173037" y="321204"/>
                  <a:pt x="133349" y="368829"/>
                  <a:pt x="119062" y="397933"/>
                </a:cubicBezTo>
                <a:cubicBezTo>
                  <a:pt x="104775" y="427037"/>
                  <a:pt x="106891" y="463021"/>
                  <a:pt x="100012" y="480483"/>
                </a:cubicBezTo>
                <a:cubicBezTo>
                  <a:pt x="93133" y="497945"/>
                  <a:pt x="77787" y="502708"/>
                  <a:pt x="77787" y="502708"/>
                </a:cubicBezTo>
                <a:cubicBezTo>
                  <a:pt x="68262" y="512233"/>
                  <a:pt x="52387" y="525462"/>
                  <a:pt x="42862" y="537633"/>
                </a:cubicBezTo>
                <a:cubicBezTo>
                  <a:pt x="33337" y="549804"/>
                  <a:pt x="0" y="556683"/>
                  <a:pt x="20637" y="575733"/>
                </a:cubicBezTo>
                <a:cubicBezTo>
                  <a:pt x="41274" y="594783"/>
                  <a:pt x="107420" y="612775"/>
                  <a:pt x="163512" y="648758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212975" y="2879725"/>
            <a:ext cx="158750" cy="161925"/>
          </a:xfrm>
          <a:custGeom>
            <a:avLst/>
            <a:gdLst>
              <a:gd name="connsiteX0" fmla="*/ 43039 w 158750"/>
              <a:gd name="connsiteY0" fmla="*/ 7056 h 162278"/>
              <a:gd name="connsiteX1" fmla="*/ 119239 w 158750"/>
              <a:gd name="connsiteY1" fmla="*/ 32456 h 162278"/>
              <a:gd name="connsiteX2" fmla="*/ 157339 w 158750"/>
              <a:gd name="connsiteY2" fmla="*/ 36690 h 162278"/>
              <a:gd name="connsiteX3" fmla="*/ 127705 w 158750"/>
              <a:gd name="connsiteY3" fmla="*/ 129823 h 162278"/>
              <a:gd name="connsiteX4" fmla="*/ 123472 w 158750"/>
              <a:gd name="connsiteY4" fmla="*/ 159456 h 162278"/>
              <a:gd name="connsiteX5" fmla="*/ 43039 w 158750"/>
              <a:gd name="connsiteY5" fmla="*/ 146756 h 162278"/>
              <a:gd name="connsiteX6" fmla="*/ 4939 w 158750"/>
              <a:gd name="connsiteY6" fmla="*/ 134056 h 162278"/>
              <a:gd name="connsiteX7" fmla="*/ 13405 w 158750"/>
              <a:gd name="connsiteY7" fmla="*/ 74790 h 162278"/>
              <a:gd name="connsiteX8" fmla="*/ 43039 w 158750"/>
              <a:gd name="connsiteY8" fmla="*/ 7056 h 16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50" h="162278">
                <a:moveTo>
                  <a:pt x="43039" y="7056"/>
                </a:moveTo>
                <a:cubicBezTo>
                  <a:pt x="60678" y="0"/>
                  <a:pt x="100189" y="27517"/>
                  <a:pt x="119239" y="32456"/>
                </a:cubicBezTo>
                <a:cubicBezTo>
                  <a:pt x="138289" y="37395"/>
                  <a:pt x="155928" y="20462"/>
                  <a:pt x="157339" y="36690"/>
                </a:cubicBezTo>
                <a:cubicBezTo>
                  <a:pt x="158750" y="52918"/>
                  <a:pt x="133350" y="109362"/>
                  <a:pt x="127705" y="129823"/>
                </a:cubicBezTo>
                <a:cubicBezTo>
                  <a:pt x="122061" y="150284"/>
                  <a:pt x="137583" y="156634"/>
                  <a:pt x="123472" y="159456"/>
                </a:cubicBezTo>
                <a:cubicBezTo>
                  <a:pt x="109361" y="162278"/>
                  <a:pt x="62795" y="150989"/>
                  <a:pt x="43039" y="146756"/>
                </a:cubicBezTo>
                <a:cubicBezTo>
                  <a:pt x="23284" y="142523"/>
                  <a:pt x="9878" y="146050"/>
                  <a:pt x="4939" y="134056"/>
                </a:cubicBezTo>
                <a:cubicBezTo>
                  <a:pt x="0" y="122062"/>
                  <a:pt x="9172" y="95957"/>
                  <a:pt x="13405" y="74790"/>
                </a:cubicBezTo>
                <a:cubicBezTo>
                  <a:pt x="17638" y="53623"/>
                  <a:pt x="25400" y="14112"/>
                  <a:pt x="43039" y="7056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7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6" descr="DSC_26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425" y="-17463"/>
            <a:ext cx="10353675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3055938" y="2949575"/>
            <a:ext cx="1509712" cy="1014413"/>
          </a:xfrm>
          <a:custGeom>
            <a:avLst/>
            <a:gdLst>
              <a:gd name="connsiteX0" fmla="*/ 595489 w 1612900"/>
              <a:gd name="connsiteY0" fmla="*/ 1048455 h 1083733"/>
              <a:gd name="connsiteX1" fmla="*/ 333022 w 1612900"/>
              <a:gd name="connsiteY1" fmla="*/ 802922 h 1083733"/>
              <a:gd name="connsiteX2" fmla="*/ 112889 w 1612900"/>
              <a:gd name="connsiteY2" fmla="*/ 506589 h 1083733"/>
              <a:gd name="connsiteX3" fmla="*/ 45156 w 1612900"/>
              <a:gd name="connsiteY3" fmla="*/ 303389 h 1083733"/>
              <a:gd name="connsiteX4" fmla="*/ 62089 w 1612900"/>
              <a:gd name="connsiteY4" fmla="*/ 261055 h 1083733"/>
              <a:gd name="connsiteX5" fmla="*/ 417689 w 1612900"/>
              <a:gd name="connsiteY5" fmla="*/ 269522 h 1083733"/>
              <a:gd name="connsiteX6" fmla="*/ 815622 w 1612900"/>
              <a:gd name="connsiteY6" fmla="*/ 167922 h 1083733"/>
              <a:gd name="connsiteX7" fmla="*/ 1010356 w 1612900"/>
              <a:gd name="connsiteY7" fmla="*/ 40922 h 1083733"/>
              <a:gd name="connsiteX8" fmla="*/ 1052689 w 1612900"/>
              <a:gd name="connsiteY8" fmla="*/ 49389 h 1083733"/>
              <a:gd name="connsiteX9" fmla="*/ 1188156 w 1612900"/>
              <a:gd name="connsiteY9" fmla="*/ 337255 h 1083733"/>
              <a:gd name="connsiteX10" fmla="*/ 1349022 w 1612900"/>
              <a:gd name="connsiteY10" fmla="*/ 540455 h 1083733"/>
              <a:gd name="connsiteX11" fmla="*/ 1509889 w 1612900"/>
              <a:gd name="connsiteY11" fmla="*/ 735189 h 1083733"/>
              <a:gd name="connsiteX12" fmla="*/ 1603022 w 1612900"/>
              <a:gd name="connsiteY12" fmla="*/ 802922 h 1083733"/>
              <a:gd name="connsiteX13" fmla="*/ 1569156 w 1612900"/>
              <a:gd name="connsiteY13" fmla="*/ 811389 h 1083733"/>
              <a:gd name="connsiteX14" fmla="*/ 1171222 w 1612900"/>
              <a:gd name="connsiteY14" fmla="*/ 904522 h 1083733"/>
              <a:gd name="connsiteX15" fmla="*/ 781756 w 1612900"/>
              <a:gd name="connsiteY15" fmla="*/ 1014589 h 1083733"/>
              <a:gd name="connsiteX16" fmla="*/ 595489 w 1612900"/>
              <a:gd name="connsiteY16" fmla="*/ 1048455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2900" h="1083733">
                <a:moveTo>
                  <a:pt x="595489" y="1048455"/>
                </a:moveTo>
                <a:cubicBezTo>
                  <a:pt x="520700" y="1013177"/>
                  <a:pt x="413455" y="893233"/>
                  <a:pt x="333022" y="802922"/>
                </a:cubicBezTo>
                <a:cubicBezTo>
                  <a:pt x="252589" y="712611"/>
                  <a:pt x="160867" y="589844"/>
                  <a:pt x="112889" y="506589"/>
                </a:cubicBezTo>
                <a:cubicBezTo>
                  <a:pt x="64911" y="423334"/>
                  <a:pt x="53623" y="344311"/>
                  <a:pt x="45156" y="303389"/>
                </a:cubicBezTo>
                <a:cubicBezTo>
                  <a:pt x="36689" y="262467"/>
                  <a:pt x="0" y="266699"/>
                  <a:pt x="62089" y="261055"/>
                </a:cubicBezTo>
                <a:cubicBezTo>
                  <a:pt x="124178" y="255411"/>
                  <a:pt x="292100" y="285044"/>
                  <a:pt x="417689" y="269522"/>
                </a:cubicBezTo>
                <a:cubicBezTo>
                  <a:pt x="543278" y="254000"/>
                  <a:pt x="716844" y="206022"/>
                  <a:pt x="815622" y="167922"/>
                </a:cubicBezTo>
                <a:cubicBezTo>
                  <a:pt x="914400" y="129822"/>
                  <a:pt x="970845" y="60677"/>
                  <a:pt x="1010356" y="40922"/>
                </a:cubicBezTo>
                <a:cubicBezTo>
                  <a:pt x="1049867" y="21167"/>
                  <a:pt x="1023056" y="0"/>
                  <a:pt x="1052689" y="49389"/>
                </a:cubicBezTo>
                <a:cubicBezTo>
                  <a:pt x="1082322" y="98778"/>
                  <a:pt x="1138767" y="255411"/>
                  <a:pt x="1188156" y="337255"/>
                </a:cubicBezTo>
                <a:cubicBezTo>
                  <a:pt x="1237545" y="419099"/>
                  <a:pt x="1295400" y="474133"/>
                  <a:pt x="1349022" y="540455"/>
                </a:cubicBezTo>
                <a:cubicBezTo>
                  <a:pt x="1402644" y="606777"/>
                  <a:pt x="1467556" y="691445"/>
                  <a:pt x="1509889" y="735189"/>
                </a:cubicBezTo>
                <a:cubicBezTo>
                  <a:pt x="1552222" y="778933"/>
                  <a:pt x="1593144" y="790222"/>
                  <a:pt x="1603022" y="802922"/>
                </a:cubicBezTo>
                <a:cubicBezTo>
                  <a:pt x="1612900" y="815622"/>
                  <a:pt x="1569156" y="811389"/>
                  <a:pt x="1569156" y="811389"/>
                </a:cubicBezTo>
                <a:cubicBezTo>
                  <a:pt x="1497189" y="828322"/>
                  <a:pt x="1302455" y="870655"/>
                  <a:pt x="1171222" y="904522"/>
                </a:cubicBezTo>
                <a:cubicBezTo>
                  <a:pt x="1039989" y="938389"/>
                  <a:pt x="876300" y="990600"/>
                  <a:pt x="781756" y="1014589"/>
                </a:cubicBezTo>
                <a:cubicBezTo>
                  <a:pt x="687212" y="1038578"/>
                  <a:pt x="670278" y="1083733"/>
                  <a:pt x="595489" y="1048455"/>
                </a:cubicBez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52" name="Rounded Rectangle 5"/>
          <p:cNvSpPr>
            <a:spLocks noChangeArrowheads="1"/>
          </p:cNvSpPr>
          <p:nvPr/>
        </p:nvSpPr>
        <p:spPr bwMode="auto">
          <a:xfrm>
            <a:off x="5000625" y="2278063"/>
            <a:ext cx="3983038" cy="4368800"/>
          </a:xfrm>
          <a:prstGeom prst="roundRect">
            <a:avLst>
              <a:gd name="adj" fmla="val 16667"/>
            </a:avLst>
          </a:prstGeom>
          <a:solidFill>
            <a:srgbClr val="B8D6FF">
              <a:alpha val="81960"/>
            </a:srgbClr>
          </a:solidFill>
          <a:ln w="635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TextBox 2"/>
          <p:cNvSpPr txBox="1">
            <a:spLocks noChangeArrowheads="1"/>
          </p:cNvSpPr>
          <p:nvPr/>
        </p:nvSpPr>
        <p:spPr bwMode="auto">
          <a:xfrm>
            <a:off x="6308725" y="5988050"/>
            <a:ext cx="1712913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500" b="1">
                <a:latin typeface="MS Reference Sans Serif" charset="0"/>
                <a:cs typeface="MS Reference Sans Serif" charset="0"/>
              </a:rPr>
              <a:t>Log Area</a:t>
            </a:r>
            <a:endParaRPr lang="en-GB" sz="2500">
              <a:latin typeface="MS Reference Sans Serif" charset="0"/>
              <a:cs typeface="MS Reference Sans Serif" charset="0"/>
            </a:endParaRPr>
          </a:p>
        </p:txBody>
      </p:sp>
      <p:sp>
        <p:nvSpPr>
          <p:cNvPr id="27654" name="TextBox 2"/>
          <p:cNvSpPr txBox="1">
            <a:spLocks noChangeArrowheads="1"/>
          </p:cNvSpPr>
          <p:nvPr/>
        </p:nvSpPr>
        <p:spPr bwMode="auto">
          <a:xfrm rot="-5400000">
            <a:off x="3243263" y="4214813"/>
            <a:ext cx="4351337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500" b="1">
                <a:latin typeface="MS Reference Sans Serif" charset="0"/>
                <a:cs typeface="MS Reference Sans Serif" charset="0"/>
              </a:rPr>
              <a:t>Log num. species</a:t>
            </a:r>
            <a:endParaRPr lang="en-GB" sz="2500">
              <a:latin typeface="MS Reference Sans Serif" charset="0"/>
              <a:cs typeface="MS Reference Sans Serif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84863" y="5819775"/>
            <a:ext cx="2809875" cy="1588"/>
          </a:xfrm>
          <a:prstGeom prst="straightConnector1">
            <a:avLst/>
          </a:prstGeom>
          <a:ln w="50800" cap="rnd">
            <a:solidFill>
              <a:schemeClr val="tx1"/>
            </a:solidFill>
            <a:bevel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57300" y="3598863"/>
            <a:ext cx="406400" cy="300037"/>
          </a:xfrm>
          <a:custGeom>
            <a:avLst/>
            <a:gdLst>
              <a:gd name="connsiteX0" fmla="*/ 194733 w 406400"/>
              <a:gd name="connsiteY0" fmla="*/ 0 h 300567"/>
              <a:gd name="connsiteX1" fmla="*/ 97367 w 406400"/>
              <a:gd name="connsiteY1" fmla="*/ 50800 h 300567"/>
              <a:gd name="connsiteX2" fmla="*/ 0 w 406400"/>
              <a:gd name="connsiteY2" fmla="*/ 59267 h 300567"/>
              <a:gd name="connsiteX3" fmla="*/ 93133 w 406400"/>
              <a:gd name="connsiteY3" fmla="*/ 186267 h 300567"/>
              <a:gd name="connsiteX4" fmla="*/ 148167 w 406400"/>
              <a:gd name="connsiteY4" fmla="*/ 300567 h 300567"/>
              <a:gd name="connsiteX5" fmla="*/ 309033 w 406400"/>
              <a:gd name="connsiteY5" fmla="*/ 249767 h 300567"/>
              <a:gd name="connsiteX6" fmla="*/ 406400 w 406400"/>
              <a:gd name="connsiteY6" fmla="*/ 169334 h 300567"/>
              <a:gd name="connsiteX7" fmla="*/ 296333 w 406400"/>
              <a:gd name="connsiteY7" fmla="*/ 80434 h 300567"/>
              <a:gd name="connsiteX8" fmla="*/ 194733 w 406400"/>
              <a:gd name="connsiteY8" fmla="*/ 0 h 30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" h="300567">
                <a:moveTo>
                  <a:pt x="194733" y="0"/>
                </a:moveTo>
                <a:lnTo>
                  <a:pt x="97367" y="50800"/>
                </a:lnTo>
                <a:lnTo>
                  <a:pt x="0" y="59267"/>
                </a:lnTo>
                <a:lnTo>
                  <a:pt x="93133" y="186267"/>
                </a:lnTo>
                <a:lnTo>
                  <a:pt x="148167" y="300567"/>
                </a:lnTo>
                <a:lnTo>
                  <a:pt x="309033" y="249767"/>
                </a:lnTo>
                <a:lnTo>
                  <a:pt x="406400" y="169334"/>
                </a:lnTo>
                <a:lnTo>
                  <a:pt x="296333" y="80434"/>
                </a:lnTo>
                <a:lnTo>
                  <a:pt x="194733" y="0"/>
                </a:lnTo>
                <a:close/>
              </a:path>
            </a:pathLst>
          </a:custGeom>
          <a:noFill/>
          <a:ln w="1905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-22225" y="4254500"/>
            <a:ext cx="1223963" cy="738188"/>
          </a:xfrm>
          <a:custGeom>
            <a:avLst/>
            <a:gdLst>
              <a:gd name="connsiteX0" fmla="*/ 716845 w 1563511"/>
              <a:gd name="connsiteY0" fmla="*/ 0 h 943329"/>
              <a:gd name="connsiteX1" fmla="*/ 450145 w 1563511"/>
              <a:gd name="connsiteY1" fmla="*/ 182034 h 943329"/>
              <a:gd name="connsiteX2" fmla="*/ 77611 w 1563511"/>
              <a:gd name="connsiteY2" fmla="*/ 359834 h 943329"/>
              <a:gd name="connsiteX3" fmla="*/ 52211 w 1563511"/>
              <a:gd name="connsiteY3" fmla="*/ 410634 h 943329"/>
              <a:gd name="connsiteX4" fmla="*/ 390878 w 1563511"/>
              <a:gd name="connsiteY4" fmla="*/ 673100 h 943329"/>
              <a:gd name="connsiteX5" fmla="*/ 763411 w 1563511"/>
              <a:gd name="connsiteY5" fmla="*/ 905934 h 943329"/>
              <a:gd name="connsiteX6" fmla="*/ 843845 w 1563511"/>
              <a:gd name="connsiteY6" fmla="*/ 897467 h 943329"/>
              <a:gd name="connsiteX7" fmla="*/ 1063978 w 1563511"/>
              <a:gd name="connsiteY7" fmla="*/ 651934 h 943329"/>
              <a:gd name="connsiteX8" fmla="*/ 1356078 w 1563511"/>
              <a:gd name="connsiteY8" fmla="*/ 448734 h 943329"/>
              <a:gd name="connsiteX9" fmla="*/ 1563511 w 1563511"/>
              <a:gd name="connsiteY9" fmla="*/ 342900 h 943329"/>
              <a:gd name="connsiteX10" fmla="*/ 1563511 w 1563511"/>
              <a:gd name="connsiteY10" fmla="*/ 342900 h 943329"/>
              <a:gd name="connsiteX11" fmla="*/ 1436511 w 1563511"/>
              <a:gd name="connsiteY11" fmla="*/ 283634 h 943329"/>
              <a:gd name="connsiteX12" fmla="*/ 1110545 w 1563511"/>
              <a:gd name="connsiteY12" fmla="*/ 131234 h 943329"/>
              <a:gd name="connsiteX13" fmla="*/ 826911 w 1563511"/>
              <a:gd name="connsiteY13" fmla="*/ 38100 h 943329"/>
              <a:gd name="connsiteX14" fmla="*/ 716845 w 1563511"/>
              <a:gd name="connsiteY14" fmla="*/ 0 h 9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63511" h="943329">
                <a:moveTo>
                  <a:pt x="716845" y="0"/>
                </a:moveTo>
                <a:cubicBezTo>
                  <a:pt x="636764" y="61031"/>
                  <a:pt x="556684" y="122062"/>
                  <a:pt x="450145" y="182034"/>
                </a:cubicBezTo>
                <a:cubicBezTo>
                  <a:pt x="343606" y="242006"/>
                  <a:pt x="143933" y="321734"/>
                  <a:pt x="77611" y="359834"/>
                </a:cubicBezTo>
                <a:cubicBezTo>
                  <a:pt x="11289" y="397934"/>
                  <a:pt x="0" y="358423"/>
                  <a:pt x="52211" y="410634"/>
                </a:cubicBezTo>
                <a:cubicBezTo>
                  <a:pt x="104422" y="462845"/>
                  <a:pt x="272345" y="590550"/>
                  <a:pt x="390878" y="673100"/>
                </a:cubicBezTo>
                <a:cubicBezTo>
                  <a:pt x="509411" y="755650"/>
                  <a:pt x="687917" y="868540"/>
                  <a:pt x="763411" y="905934"/>
                </a:cubicBezTo>
                <a:cubicBezTo>
                  <a:pt x="838906" y="943329"/>
                  <a:pt x="793751" y="939800"/>
                  <a:pt x="843845" y="897467"/>
                </a:cubicBezTo>
                <a:cubicBezTo>
                  <a:pt x="893940" y="855134"/>
                  <a:pt x="978606" y="726723"/>
                  <a:pt x="1063978" y="651934"/>
                </a:cubicBezTo>
                <a:cubicBezTo>
                  <a:pt x="1149350" y="577145"/>
                  <a:pt x="1272823" y="500240"/>
                  <a:pt x="1356078" y="448734"/>
                </a:cubicBezTo>
                <a:cubicBezTo>
                  <a:pt x="1439333" y="397228"/>
                  <a:pt x="1563511" y="342900"/>
                  <a:pt x="1563511" y="342900"/>
                </a:cubicBezTo>
                <a:lnTo>
                  <a:pt x="1563511" y="342900"/>
                </a:lnTo>
                <a:lnTo>
                  <a:pt x="1436511" y="283634"/>
                </a:lnTo>
                <a:cubicBezTo>
                  <a:pt x="1361017" y="248356"/>
                  <a:pt x="1212145" y="172156"/>
                  <a:pt x="1110545" y="131234"/>
                </a:cubicBezTo>
                <a:cubicBezTo>
                  <a:pt x="1008945" y="90312"/>
                  <a:pt x="826911" y="38100"/>
                  <a:pt x="826911" y="38100"/>
                </a:cubicBezTo>
                <a:lnTo>
                  <a:pt x="716845" y="0"/>
                </a:lnTo>
                <a:close/>
              </a:path>
            </a:pathLst>
          </a:custGeom>
          <a:noFill/>
          <a:ln w="1905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722438" y="1570038"/>
            <a:ext cx="1803400" cy="1181100"/>
          </a:xfrm>
          <a:custGeom>
            <a:avLst/>
            <a:gdLst>
              <a:gd name="connsiteX0" fmla="*/ 163512 w 1579033"/>
              <a:gd name="connsiteY0" fmla="*/ 648758 h 1071033"/>
              <a:gd name="connsiteX1" fmla="*/ 357187 w 1579033"/>
              <a:gd name="connsiteY1" fmla="*/ 791633 h 1071033"/>
              <a:gd name="connsiteX2" fmla="*/ 582612 w 1579033"/>
              <a:gd name="connsiteY2" fmla="*/ 940858 h 1071033"/>
              <a:gd name="connsiteX3" fmla="*/ 830262 w 1579033"/>
              <a:gd name="connsiteY3" fmla="*/ 1010708 h 1071033"/>
              <a:gd name="connsiteX4" fmla="*/ 1128712 w 1579033"/>
              <a:gd name="connsiteY4" fmla="*/ 1061508 h 1071033"/>
              <a:gd name="connsiteX5" fmla="*/ 1138237 w 1579033"/>
              <a:gd name="connsiteY5" fmla="*/ 1045633 h 1071033"/>
              <a:gd name="connsiteX6" fmla="*/ 1198562 w 1579033"/>
              <a:gd name="connsiteY6" fmla="*/ 909108 h 1071033"/>
              <a:gd name="connsiteX7" fmla="*/ 1277937 w 1579033"/>
              <a:gd name="connsiteY7" fmla="*/ 861483 h 1071033"/>
              <a:gd name="connsiteX8" fmla="*/ 1303337 w 1579033"/>
              <a:gd name="connsiteY8" fmla="*/ 839258 h 1071033"/>
              <a:gd name="connsiteX9" fmla="*/ 1350962 w 1579033"/>
              <a:gd name="connsiteY9" fmla="*/ 744008 h 1071033"/>
              <a:gd name="connsiteX10" fmla="*/ 1443037 w 1579033"/>
              <a:gd name="connsiteY10" fmla="*/ 613833 h 1071033"/>
              <a:gd name="connsiteX11" fmla="*/ 1506537 w 1579033"/>
              <a:gd name="connsiteY11" fmla="*/ 550333 h 1071033"/>
              <a:gd name="connsiteX12" fmla="*/ 1557337 w 1579033"/>
              <a:gd name="connsiteY12" fmla="*/ 426508 h 1071033"/>
              <a:gd name="connsiteX13" fmla="*/ 1560512 w 1579033"/>
              <a:gd name="connsiteY13" fmla="*/ 356658 h 1071033"/>
              <a:gd name="connsiteX14" fmla="*/ 1446212 w 1579033"/>
              <a:gd name="connsiteY14" fmla="*/ 369358 h 1071033"/>
              <a:gd name="connsiteX15" fmla="*/ 1449387 w 1579033"/>
              <a:gd name="connsiteY15" fmla="*/ 340783 h 1071033"/>
              <a:gd name="connsiteX16" fmla="*/ 1411287 w 1579033"/>
              <a:gd name="connsiteY16" fmla="*/ 213783 h 1071033"/>
              <a:gd name="connsiteX17" fmla="*/ 1389062 w 1579033"/>
              <a:gd name="connsiteY17" fmla="*/ 197908 h 1071033"/>
              <a:gd name="connsiteX18" fmla="*/ 1268412 w 1579033"/>
              <a:gd name="connsiteY18" fmla="*/ 194733 h 1071033"/>
              <a:gd name="connsiteX19" fmla="*/ 1106487 w 1579033"/>
              <a:gd name="connsiteY19" fmla="*/ 137583 h 1071033"/>
              <a:gd name="connsiteX20" fmla="*/ 846137 w 1579033"/>
              <a:gd name="connsiteY20" fmla="*/ 96308 h 1071033"/>
              <a:gd name="connsiteX21" fmla="*/ 677862 w 1579033"/>
              <a:gd name="connsiteY21" fmla="*/ 80433 h 1071033"/>
              <a:gd name="connsiteX22" fmla="*/ 531812 w 1579033"/>
              <a:gd name="connsiteY22" fmla="*/ 35983 h 1071033"/>
              <a:gd name="connsiteX23" fmla="*/ 319087 w 1579033"/>
              <a:gd name="connsiteY23" fmla="*/ 4233 h 1071033"/>
              <a:gd name="connsiteX24" fmla="*/ 274637 w 1579033"/>
              <a:gd name="connsiteY24" fmla="*/ 20108 h 1071033"/>
              <a:gd name="connsiteX25" fmla="*/ 236537 w 1579033"/>
              <a:gd name="connsiteY25" fmla="*/ 124883 h 1071033"/>
              <a:gd name="connsiteX26" fmla="*/ 214312 w 1579033"/>
              <a:gd name="connsiteY26" fmla="*/ 255058 h 1071033"/>
              <a:gd name="connsiteX27" fmla="*/ 195262 w 1579033"/>
              <a:gd name="connsiteY27" fmla="*/ 305858 h 1071033"/>
              <a:gd name="connsiteX28" fmla="*/ 185737 w 1579033"/>
              <a:gd name="connsiteY28" fmla="*/ 305858 h 1071033"/>
              <a:gd name="connsiteX29" fmla="*/ 119062 w 1579033"/>
              <a:gd name="connsiteY29" fmla="*/ 397933 h 1071033"/>
              <a:gd name="connsiteX30" fmla="*/ 100012 w 1579033"/>
              <a:gd name="connsiteY30" fmla="*/ 480483 h 1071033"/>
              <a:gd name="connsiteX31" fmla="*/ 77787 w 1579033"/>
              <a:gd name="connsiteY31" fmla="*/ 502708 h 1071033"/>
              <a:gd name="connsiteX32" fmla="*/ 42862 w 1579033"/>
              <a:gd name="connsiteY32" fmla="*/ 537633 h 1071033"/>
              <a:gd name="connsiteX33" fmla="*/ 20637 w 1579033"/>
              <a:gd name="connsiteY33" fmla="*/ 575733 h 1071033"/>
              <a:gd name="connsiteX34" fmla="*/ 163512 w 1579033"/>
              <a:gd name="connsiteY34" fmla="*/ 648758 h 10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79033" h="1071033">
                <a:moveTo>
                  <a:pt x="163512" y="648758"/>
                </a:moveTo>
                <a:cubicBezTo>
                  <a:pt x="219604" y="684741"/>
                  <a:pt x="287337" y="742950"/>
                  <a:pt x="357187" y="791633"/>
                </a:cubicBezTo>
                <a:cubicBezTo>
                  <a:pt x="427037" y="840316"/>
                  <a:pt x="503766" y="904346"/>
                  <a:pt x="582612" y="940858"/>
                </a:cubicBezTo>
                <a:cubicBezTo>
                  <a:pt x="661458" y="977370"/>
                  <a:pt x="739245" y="990600"/>
                  <a:pt x="830262" y="1010708"/>
                </a:cubicBezTo>
                <a:cubicBezTo>
                  <a:pt x="921279" y="1030816"/>
                  <a:pt x="1077383" y="1055687"/>
                  <a:pt x="1128712" y="1061508"/>
                </a:cubicBezTo>
                <a:cubicBezTo>
                  <a:pt x="1180041" y="1067329"/>
                  <a:pt x="1126595" y="1071033"/>
                  <a:pt x="1138237" y="1045633"/>
                </a:cubicBezTo>
                <a:cubicBezTo>
                  <a:pt x="1149879" y="1020233"/>
                  <a:pt x="1175279" y="939800"/>
                  <a:pt x="1198562" y="909108"/>
                </a:cubicBezTo>
                <a:cubicBezTo>
                  <a:pt x="1221845" y="878416"/>
                  <a:pt x="1260475" y="873125"/>
                  <a:pt x="1277937" y="861483"/>
                </a:cubicBezTo>
                <a:cubicBezTo>
                  <a:pt x="1295399" y="849841"/>
                  <a:pt x="1291166" y="858837"/>
                  <a:pt x="1303337" y="839258"/>
                </a:cubicBezTo>
                <a:cubicBezTo>
                  <a:pt x="1315508" y="819679"/>
                  <a:pt x="1327679" y="781579"/>
                  <a:pt x="1350962" y="744008"/>
                </a:cubicBezTo>
                <a:cubicBezTo>
                  <a:pt x="1374245" y="706437"/>
                  <a:pt x="1417108" y="646112"/>
                  <a:pt x="1443037" y="613833"/>
                </a:cubicBezTo>
                <a:cubicBezTo>
                  <a:pt x="1468966" y="581554"/>
                  <a:pt x="1487487" y="581554"/>
                  <a:pt x="1506537" y="550333"/>
                </a:cubicBezTo>
                <a:cubicBezTo>
                  <a:pt x="1525587" y="519112"/>
                  <a:pt x="1548341" y="458787"/>
                  <a:pt x="1557337" y="426508"/>
                </a:cubicBezTo>
                <a:cubicBezTo>
                  <a:pt x="1566333" y="394229"/>
                  <a:pt x="1579033" y="366183"/>
                  <a:pt x="1560512" y="356658"/>
                </a:cubicBezTo>
                <a:cubicBezTo>
                  <a:pt x="1541991" y="347133"/>
                  <a:pt x="1464733" y="372004"/>
                  <a:pt x="1446212" y="369358"/>
                </a:cubicBezTo>
                <a:cubicBezTo>
                  <a:pt x="1427691" y="366712"/>
                  <a:pt x="1455208" y="366712"/>
                  <a:pt x="1449387" y="340783"/>
                </a:cubicBezTo>
                <a:cubicBezTo>
                  <a:pt x="1443566" y="314854"/>
                  <a:pt x="1421341" y="237595"/>
                  <a:pt x="1411287" y="213783"/>
                </a:cubicBezTo>
                <a:cubicBezTo>
                  <a:pt x="1401233" y="189971"/>
                  <a:pt x="1412875" y="201083"/>
                  <a:pt x="1389062" y="197908"/>
                </a:cubicBezTo>
                <a:cubicBezTo>
                  <a:pt x="1365250" y="194733"/>
                  <a:pt x="1315508" y="204787"/>
                  <a:pt x="1268412" y="194733"/>
                </a:cubicBezTo>
                <a:cubicBezTo>
                  <a:pt x="1221316" y="184679"/>
                  <a:pt x="1176866" y="153987"/>
                  <a:pt x="1106487" y="137583"/>
                </a:cubicBezTo>
                <a:cubicBezTo>
                  <a:pt x="1036108" y="121179"/>
                  <a:pt x="917575" y="105833"/>
                  <a:pt x="846137" y="96308"/>
                </a:cubicBezTo>
                <a:cubicBezTo>
                  <a:pt x="774700" y="86783"/>
                  <a:pt x="730250" y="90487"/>
                  <a:pt x="677862" y="80433"/>
                </a:cubicBezTo>
                <a:cubicBezTo>
                  <a:pt x="625475" y="70379"/>
                  <a:pt x="591608" y="48683"/>
                  <a:pt x="531812" y="35983"/>
                </a:cubicBezTo>
                <a:cubicBezTo>
                  <a:pt x="472016" y="23283"/>
                  <a:pt x="361949" y="6879"/>
                  <a:pt x="319087" y="4233"/>
                </a:cubicBezTo>
                <a:cubicBezTo>
                  <a:pt x="276225" y="1587"/>
                  <a:pt x="288395" y="0"/>
                  <a:pt x="274637" y="20108"/>
                </a:cubicBezTo>
                <a:cubicBezTo>
                  <a:pt x="260879" y="40216"/>
                  <a:pt x="246591" y="85725"/>
                  <a:pt x="236537" y="124883"/>
                </a:cubicBezTo>
                <a:cubicBezTo>
                  <a:pt x="226483" y="164041"/>
                  <a:pt x="221191" y="224896"/>
                  <a:pt x="214312" y="255058"/>
                </a:cubicBezTo>
                <a:cubicBezTo>
                  <a:pt x="207433" y="285220"/>
                  <a:pt x="200025" y="297391"/>
                  <a:pt x="195262" y="305858"/>
                </a:cubicBezTo>
                <a:cubicBezTo>
                  <a:pt x="190499" y="314325"/>
                  <a:pt x="198437" y="290512"/>
                  <a:pt x="185737" y="305858"/>
                </a:cubicBezTo>
                <a:cubicBezTo>
                  <a:pt x="173037" y="321204"/>
                  <a:pt x="133349" y="368829"/>
                  <a:pt x="119062" y="397933"/>
                </a:cubicBezTo>
                <a:cubicBezTo>
                  <a:pt x="104775" y="427037"/>
                  <a:pt x="106891" y="463021"/>
                  <a:pt x="100012" y="480483"/>
                </a:cubicBezTo>
                <a:cubicBezTo>
                  <a:pt x="93133" y="497945"/>
                  <a:pt x="77787" y="502708"/>
                  <a:pt x="77787" y="502708"/>
                </a:cubicBezTo>
                <a:cubicBezTo>
                  <a:pt x="68262" y="512233"/>
                  <a:pt x="52387" y="525462"/>
                  <a:pt x="42862" y="537633"/>
                </a:cubicBezTo>
                <a:cubicBezTo>
                  <a:pt x="33337" y="549804"/>
                  <a:pt x="0" y="556683"/>
                  <a:pt x="20637" y="575733"/>
                </a:cubicBezTo>
                <a:cubicBezTo>
                  <a:pt x="41274" y="594783"/>
                  <a:pt x="107420" y="612775"/>
                  <a:pt x="163512" y="648758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21638" y="3686175"/>
            <a:ext cx="214312" cy="214313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37463" y="3856038"/>
            <a:ext cx="214312" cy="214312"/>
          </a:xfrm>
          <a:prstGeom prst="ellipse">
            <a:avLst/>
          </a:prstGeom>
          <a:solidFill>
            <a:srgbClr val="FFFF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281863" y="4040188"/>
            <a:ext cx="214312" cy="214312"/>
          </a:xfrm>
          <a:prstGeom prst="ellipse">
            <a:avLst/>
          </a:prstGeom>
          <a:solidFill>
            <a:srgbClr val="0000F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781800" y="4146550"/>
            <a:ext cx="214313" cy="214313"/>
          </a:xfrm>
          <a:prstGeom prst="ellipse">
            <a:avLst/>
          </a:prstGeom>
          <a:solidFill>
            <a:srgbClr val="008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212975" y="2879725"/>
            <a:ext cx="158750" cy="161925"/>
          </a:xfrm>
          <a:custGeom>
            <a:avLst/>
            <a:gdLst>
              <a:gd name="connsiteX0" fmla="*/ 43039 w 158750"/>
              <a:gd name="connsiteY0" fmla="*/ 7056 h 162278"/>
              <a:gd name="connsiteX1" fmla="*/ 119239 w 158750"/>
              <a:gd name="connsiteY1" fmla="*/ 32456 h 162278"/>
              <a:gd name="connsiteX2" fmla="*/ 157339 w 158750"/>
              <a:gd name="connsiteY2" fmla="*/ 36690 h 162278"/>
              <a:gd name="connsiteX3" fmla="*/ 127705 w 158750"/>
              <a:gd name="connsiteY3" fmla="*/ 129823 h 162278"/>
              <a:gd name="connsiteX4" fmla="*/ 123472 w 158750"/>
              <a:gd name="connsiteY4" fmla="*/ 159456 h 162278"/>
              <a:gd name="connsiteX5" fmla="*/ 43039 w 158750"/>
              <a:gd name="connsiteY5" fmla="*/ 146756 h 162278"/>
              <a:gd name="connsiteX6" fmla="*/ 4939 w 158750"/>
              <a:gd name="connsiteY6" fmla="*/ 134056 h 162278"/>
              <a:gd name="connsiteX7" fmla="*/ 13405 w 158750"/>
              <a:gd name="connsiteY7" fmla="*/ 74790 h 162278"/>
              <a:gd name="connsiteX8" fmla="*/ 43039 w 158750"/>
              <a:gd name="connsiteY8" fmla="*/ 7056 h 16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50" h="162278">
                <a:moveTo>
                  <a:pt x="43039" y="7056"/>
                </a:moveTo>
                <a:cubicBezTo>
                  <a:pt x="60678" y="0"/>
                  <a:pt x="100189" y="27517"/>
                  <a:pt x="119239" y="32456"/>
                </a:cubicBezTo>
                <a:cubicBezTo>
                  <a:pt x="138289" y="37395"/>
                  <a:pt x="155928" y="20462"/>
                  <a:pt x="157339" y="36690"/>
                </a:cubicBezTo>
                <a:cubicBezTo>
                  <a:pt x="158750" y="52918"/>
                  <a:pt x="133350" y="109362"/>
                  <a:pt x="127705" y="129823"/>
                </a:cubicBezTo>
                <a:cubicBezTo>
                  <a:pt x="122061" y="150284"/>
                  <a:pt x="137583" y="156634"/>
                  <a:pt x="123472" y="159456"/>
                </a:cubicBezTo>
                <a:cubicBezTo>
                  <a:pt x="109361" y="162278"/>
                  <a:pt x="62795" y="150989"/>
                  <a:pt x="43039" y="146756"/>
                </a:cubicBezTo>
                <a:cubicBezTo>
                  <a:pt x="23284" y="142523"/>
                  <a:pt x="9878" y="146050"/>
                  <a:pt x="4939" y="134056"/>
                </a:cubicBezTo>
                <a:cubicBezTo>
                  <a:pt x="0" y="122062"/>
                  <a:pt x="9172" y="95957"/>
                  <a:pt x="13405" y="74790"/>
                </a:cubicBezTo>
                <a:cubicBezTo>
                  <a:pt x="17638" y="53623"/>
                  <a:pt x="25400" y="14112"/>
                  <a:pt x="43039" y="7056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08725" y="4360863"/>
            <a:ext cx="214313" cy="214312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4434681" y="4371182"/>
            <a:ext cx="2898775" cy="158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844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2019300"/>
            <a:ext cx="48260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organisms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A simple set of rules (DNA)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Fractal structures are heritable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Need to maximize surface area but minimize volume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Efficiency of transportation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9100" y="3843972"/>
            <a:ext cx="187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(Bailey </a:t>
            </a:r>
            <a:r>
              <a:rPr lang="en-US" sz="1600" i="1" dirty="0" smtClean="0">
                <a:solidFill>
                  <a:srgbClr val="FFFFFF"/>
                </a:solidFill>
              </a:rPr>
              <a:t>et al.</a:t>
            </a:r>
            <a:r>
              <a:rPr lang="en-US" sz="1600" dirty="0" smtClean="0">
                <a:solidFill>
                  <a:srgbClr val="FFFFFF"/>
                </a:solidFill>
              </a:rPr>
              <a:t> 2004)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4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6" descr="DSC_26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425" y="-17463"/>
            <a:ext cx="10353675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3055938" y="2949575"/>
            <a:ext cx="1509712" cy="1014413"/>
          </a:xfrm>
          <a:custGeom>
            <a:avLst/>
            <a:gdLst>
              <a:gd name="connsiteX0" fmla="*/ 595489 w 1612900"/>
              <a:gd name="connsiteY0" fmla="*/ 1048455 h 1083733"/>
              <a:gd name="connsiteX1" fmla="*/ 333022 w 1612900"/>
              <a:gd name="connsiteY1" fmla="*/ 802922 h 1083733"/>
              <a:gd name="connsiteX2" fmla="*/ 112889 w 1612900"/>
              <a:gd name="connsiteY2" fmla="*/ 506589 h 1083733"/>
              <a:gd name="connsiteX3" fmla="*/ 45156 w 1612900"/>
              <a:gd name="connsiteY3" fmla="*/ 303389 h 1083733"/>
              <a:gd name="connsiteX4" fmla="*/ 62089 w 1612900"/>
              <a:gd name="connsiteY4" fmla="*/ 261055 h 1083733"/>
              <a:gd name="connsiteX5" fmla="*/ 417689 w 1612900"/>
              <a:gd name="connsiteY5" fmla="*/ 269522 h 1083733"/>
              <a:gd name="connsiteX6" fmla="*/ 815622 w 1612900"/>
              <a:gd name="connsiteY6" fmla="*/ 167922 h 1083733"/>
              <a:gd name="connsiteX7" fmla="*/ 1010356 w 1612900"/>
              <a:gd name="connsiteY7" fmla="*/ 40922 h 1083733"/>
              <a:gd name="connsiteX8" fmla="*/ 1052689 w 1612900"/>
              <a:gd name="connsiteY8" fmla="*/ 49389 h 1083733"/>
              <a:gd name="connsiteX9" fmla="*/ 1188156 w 1612900"/>
              <a:gd name="connsiteY9" fmla="*/ 337255 h 1083733"/>
              <a:gd name="connsiteX10" fmla="*/ 1349022 w 1612900"/>
              <a:gd name="connsiteY10" fmla="*/ 540455 h 1083733"/>
              <a:gd name="connsiteX11" fmla="*/ 1509889 w 1612900"/>
              <a:gd name="connsiteY11" fmla="*/ 735189 h 1083733"/>
              <a:gd name="connsiteX12" fmla="*/ 1603022 w 1612900"/>
              <a:gd name="connsiteY12" fmla="*/ 802922 h 1083733"/>
              <a:gd name="connsiteX13" fmla="*/ 1569156 w 1612900"/>
              <a:gd name="connsiteY13" fmla="*/ 811389 h 1083733"/>
              <a:gd name="connsiteX14" fmla="*/ 1171222 w 1612900"/>
              <a:gd name="connsiteY14" fmla="*/ 904522 h 1083733"/>
              <a:gd name="connsiteX15" fmla="*/ 781756 w 1612900"/>
              <a:gd name="connsiteY15" fmla="*/ 1014589 h 1083733"/>
              <a:gd name="connsiteX16" fmla="*/ 595489 w 1612900"/>
              <a:gd name="connsiteY16" fmla="*/ 1048455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2900" h="1083733">
                <a:moveTo>
                  <a:pt x="595489" y="1048455"/>
                </a:moveTo>
                <a:cubicBezTo>
                  <a:pt x="520700" y="1013177"/>
                  <a:pt x="413455" y="893233"/>
                  <a:pt x="333022" y="802922"/>
                </a:cubicBezTo>
                <a:cubicBezTo>
                  <a:pt x="252589" y="712611"/>
                  <a:pt x="160867" y="589844"/>
                  <a:pt x="112889" y="506589"/>
                </a:cubicBezTo>
                <a:cubicBezTo>
                  <a:pt x="64911" y="423334"/>
                  <a:pt x="53623" y="344311"/>
                  <a:pt x="45156" y="303389"/>
                </a:cubicBezTo>
                <a:cubicBezTo>
                  <a:pt x="36689" y="262467"/>
                  <a:pt x="0" y="266699"/>
                  <a:pt x="62089" y="261055"/>
                </a:cubicBezTo>
                <a:cubicBezTo>
                  <a:pt x="124178" y="255411"/>
                  <a:pt x="292100" y="285044"/>
                  <a:pt x="417689" y="269522"/>
                </a:cubicBezTo>
                <a:cubicBezTo>
                  <a:pt x="543278" y="254000"/>
                  <a:pt x="716844" y="206022"/>
                  <a:pt x="815622" y="167922"/>
                </a:cubicBezTo>
                <a:cubicBezTo>
                  <a:pt x="914400" y="129822"/>
                  <a:pt x="970845" y="60677"/>
                  <a:pt x="1010356" y="40922"/>
                </a:cubicBezTo>
                <a:cubicBezTo>
                  <a:pt x="1049867" y="21167"/>
                  <a:pt x="1023056" y="0"/>
                  <a:pt x="1052689" y="49389"/>
                </a:cubicBezTo>
                <a:cubicBezTo>
                  <a:pt x="1082322" y="98778"/>
                  <a:pt x="1138767" y="255411"/>
                  <a:pt x="1188156" y="337255"/>
                </a:cubicBezTo>
                <a:cubicBezTo>
                  <a:pt x="1237545" y="419099"/>
                  <a:pt x="1295400" y="474133"/>
                  <a:pt x="1349022" y="540455"/>
                </a:cubicBezTo>
                <a:cubicBezTo>
                  <a:pt x="1402644" y="606777"/>
                  <a:pt x="1467556" y="691445"/>
                  <a:pt x="1509889" y="735189"/>
                </a:cubicBezTo>
                <a:cubicBezTo>
                  <a:pt x="1552222" y="778933"/>
                  <a:pt x="1593144" y="790222"/>
                  <a:pt x="1603022" y="802922"/>
                </a:cubicBezTo>
                <a:cubicBezTo>
                  <a:pt x="1612900" y="815622"/>
                  <a:pt x="1569156" y="811389"/>
                  <a:pt x="1569156" y="811389"/>
                </a:cubicBezTo>
                <a:cubicBezTo>
                  <a:pt x="1497189" y="828322"/>
                  <a:pt x="1302455" y="870655"/>
                  <a:pt x="1171222" y="904522"/>
                </a:cubicBezTo>
                <a:cubicBezTo>
                  <a:pt x="1039989" y="938389"/>
                  <a:pt x="876300" y="990600"/>
                  <a:pt x="781756" y="1014589"/>
                </a:cubicBezTo>
                <a:cubicBezTo>
                  <a:pt x="687212" y="1038578"/>
                  <a:pt x="670278" y="1083733"/>
                  <a:pt x="595489" y="1048455"/>
                </a:cubicBez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6" name="Rounded Rectangle 5"/>
          <p:cNvSpPr>
            <a:spLocks noChangeArrowheads="1"/>
          </p:cNvSpPr>
          <p:nvPr/>
        </p:nvSpPr>
        <p:spPr bwMode="auto">
          <a:xfrm>
            <a:off x="5000625" y="2278063"/>
            <a:ext cx="3983038" cy="4368800"/>
          </a:xfrm>
          <a:prstGeom prst="roundRect">
            <a:avLst>
              <a:gd name="adj" fmla="val 16667"/>
            </a:avLst>
          </a:prstGeom>
          <a:solidFill>
            <a:srgbClr val="B8D6FF">
              <a:alpha val="81960"/>
            </a:srgbClr>
          </a:solidFill>
          <a:ln w="635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2"/>
          <p:cNvSpPr txBox="1">
            <a:spLocks noChangeArrowheads="1"/>
          </p:cNvSpPr>
          <p:nvPr/>
        </p:nvSpPr>
        <p:spPr bwMode="auto">
          <a:xfrm>
            <a:off x="6308725" y="5988050"/>
            <a:ext cx="1712913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500" b="1">
                <a:latin typeface="MS Reference Sans Serif" charset="0"/>
                <a:cs typeface="MS Reference Sans Serif" charset="0"/>
              </a:rPr>
              <a:t>Log Area</a:t>
            </a:r>
            <a:endParaRPr lang="en-GB" sz="2500">
              <a:latin typeface="MS Reference Sans Serif" charset="0"/>
              <a:cs typeface="MS Reference Sans Serif" charset="0"/>
            </a:endParaRPr>
          </a:p>
        </p:txBody>
      </p:sp>
      <p:sp>
        <p:nvSpPr>
          <p:cNvPr id="28678" name="TextBox 2"/>
          <p:cNvSpPr txBox="1">
            <a:spLocks noChangeArrowheads="1"/>
          </p:cNvSpPr>
          <p:nvPr/>
        </p:nvSpPr>
        <p:spPr bwMode="auto">
          <a:xfrm rot="-5400000">
            <a:off x="3243263" y="4214813"/>
            <a:ext cx="4351337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500" b="1">
                <a:latin typeface="MS Reference Sans Serif" charset="0"/>
                <a:cs typeface="MS Reference Sans Serif" charset="0"/>
              </a:rPr>
              <a:t>Log num. species</a:t>
            </a:r>
            <a:endParaRPr lang="en-GB" sz="2500">
              <a:latin typeface="MS Reference Sans Serif" charset="0"/>
              <a:cs typeface="MS Reference Sans Serif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84863" y="5819775"/>
            <a:ext cx="2809875" cy="1588"/>
          </a:xfrm>
          <a:prstGeom prst="straightConnector1">
            <a:avLst/>
          </a:prstGeom>
          <a:ln w="50800" cap="rnd">
            <a:solidFill>
              <a:schemeClr val="tx1"/>
            </a:solidFill>
            <a:bevel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57300" y="3598863"/>
            <a:ext cx="406400" cy="300037"/>
          </a:xfrm>
          <a:custGeom>
            <a:avLst/>
            <a:gdLst>
              <a:gd name="connsiteX0" fmla="*/ 194733 w 406400"/>
              <a:gd name="connsiteY0" fmla="*/ 0 h 300567"/>
              <a:gd name="connsiteX1" fmla="*/ 97367 w 406400"/>
              <a:gd name="connsiteY1" fmla="*/ 50800 h 300567"/>
              <a:gd name="connsiteX2" fmla="*/ 0 w 406400"/>
              <a:gd name="connsiteY2" fmla="*/ 59267 h 300567"/>
              <a:gd name="connsiteX3" fmla="*/ 93133 w 406400"/>
              <a:gd name="connsiteY3" fmla="*/ 186267 h 300567"/>
              <a:gd name="connsiteX4" fmla="*/ 148167 w 406400"/>
              <a:gd name="connsiteY4" fmla="*/ 300567 h 300567"/>
              <a:gd name="connsiteX5" fmla="*/ 309033 w 406400"/>
              <a:gd name="connsiteY5" fmla="*/ 249767 h 300567"/>
              <a:gd name="connsiteX6" fmla="*/ 406400 w 406400"/>
              <a:gd name="connsiteY6" fmla="*/ 169334 h 300567"/>
              <a:gd name="connsiteX7" fmla="*/ 296333 w 406400"/>
              <a:gd name="connsiteY7" fmla="*/ 80434 h 300567"/>
              <a:gd name="connsiteX8" fmla="*/ 194733 w 406400"/>
              <a:gd name="connsiteY8" fmla="*/ 0 h 30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" h="300567">
                <a:moveTo>
                  <a:pt x="194733" y="0"/>
                </a:moveTo>
                <a:lnTo>
                  <a:pt x="97367" y="50800"/>
                </a:lnTo>
                <a:lnTo>
                  <a:pt x="0" y="59267"/>
                </a:lnTo>
                <a:lnTo>
                  <a:pt x="93133" y="186267"/>
                </a:lnTo>
                <a:lnTo>
                  <a:pt x="148167" y="300567"/>
                </a:lnTo>
                <a:lnTo>
                  <a:pt x="309033" y="249767"/>
                </a:lnTo>
                <a:lnTo>
                  <a:pt x="406400" y="169334"/>
                </a:lnTo>
                <a:lnTo>
                  <a:pt x="296333" y="80434"/>
                </a:lnTo>
                <a:lnTo>
                  <a:pt x="194733" y="0"/>
                </a:lnTo>
                <a:close/>
              </a:path>
            </a:pathLst>
          </a:custGeom>
          <a:noFill/>
          <a:ln w="1905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-22225" y="4254500"/>
            <a:ext cx="1223963" cy="738188"/>
          </a:xfrm>
          <a:custGeom>
            <a:avLst/>
            <a:gdLst>
              <a:gd name="connsiteX0" fmla="*/ 716845 w 1563511"/>
              <a:gd name="connsiteY0" fmla="*/ 0 h 943329"/>
              <a:gd name="connsiteX1" fmla="*/ 450145 w 1563511"/>
              <a:gd name="connsiteY1" fmla="*/ 182034 h 943329"/>
              <a:gd name="connsiteX2" fmla="*/ 77611 w 1563511"/>
              <a:gd name="connsiteY2" fmla="*/ 359834 h 943329"/>
              <a:gd name="connsiteX3" fmla="*/ 52211 w 1563511"/>
              <a:gd name="connsiteY3" fmla="*/ 410634 h 943329"/>
              <a:gd name="connsiteX4" fmla="*/ 390878 w 1563511"/>
              <a:gd name="connsiteY4" fmla="*/ 673100 h 943329"/>
              <a:gd name="connsiteX5" fmla="*/ 763411 w 1563511"/>
              <a:gd name="connsiteY5" fmla="*/ 905934 h 943329"/>
              <a:gd name="connsiteX6" fmla="*/ 843845 w 1563511"/>
              <a:gd name="connsiteY6" fmla="*/ 897467 h 943329"/>
              <a:gd name="connsiteX7" fmla="*/ 1063978 w 1563511"/>
              <a:gd name="connsiteY7" fmla="*/ 651934 h 943329"/>
              <a:gd name="connsiteX8" fmla="*/ 1356078 w 1563511"/>
              <a:gd name="connsiteY8" fmla="*/ 448734 h 943329"/>
              <a:gd name="connsiteX9" fmla="*/ 1563511 w 1563511"/>
              <a:gd name="connsiteY9" fmla="*/ 342900 h 943329"/>
              <a:gd name="connsiteX10" fmla="*/ 1563511 w 1563511"/>
              <a:gd name="connsiteY10" fmla="*/ 342900 h 943329"/>
              <a:gd name="connsiteX11" fmla="*/ 1436511 w 1563511"/>
              <a:gd name="connsiteY11" fmla="*/ 283634 h 943329"/>
              <a:gd name="connsiteX12" fmla="*/ 1110545 w 1563511"/>
              <a:gd name="connsiteY12" fmla="*/ 131234 h 943329"/>
              <a:gd name="connsiteX13" fmla="*/ 826911 w 1563511"/>
              <a:gd name="connsiteY13" fmla="*/ 38100 h 943329"/>
              <a:gd name="connsiteX14" fmla="*/ 716845 w 1563511"/>
              <a:gd name="connsiteY14" fmla="*/ 0 h 9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63511" h="943329">
                <a:moveTo>
                  <a:pt x="716845" y="0"/>
                </a:moveTo>
                <a:cubicBezTo>
                  <a:pt x="636764" y="61031"/>
                  <a:pt x="556684" y="122062"/>
                  <a:pt x="450145" y="182034"/>
                </a:cubicBezTo>
                <a:cubicBezTo>
                  <a:pt x="343606" y="242006"/>
                  <a:pt x="143933" y="321734"/>
                  <a:pt x="77611" y="359834"/>
                </a:cubicBezTo>
                <a:cubicBezTo>
                  <a:pt x="11289" y="397934"/>
                  <a:pt x="0" y="358423"/>
                  <a:pt x="52211" y="410634"/>
                </a:cubicBezTo>
                <a:cubicBezTo>
                  <a:pt x="104422" y="462845"/>
                  <a:pt x="272345" y="590550"/>
                  <a:pt x="390878" y="673100"/>
                </a:cubicBezTo>
                <a:cubicBezTo>
                  <a:pt x="509411" y="755650"/>
                  <a:pt x="687917" y="868540"/>
                  <a:pt x="763411" y="905934"/>
                </a:cubicBezTo>
                <a:cubicBezTo>
                  <a:pt x="838906" y="943329"/>
                  <a:pt x="793751" y="939800"/>
                  <a:pt x="843845" y="897467"/>
                </a:cubicBezTo>
                <a:cubicBezTo>
                  <a:pt x="893940" y="855134"/>
                  <a:pt x="978606" y="726723"/>
                  <a:pt x="1063978" y="651934"/>
                </a:cubicBezTo>
                <a:cubicBezTo>
                  <a:pt x="1149350" y="577145"/>
                  <a:pt x="1272823" y="500240"/>
                  <a:pt x="1356078" y="448734"/>
                </a:cubicBezTo>
                <a:cubicBezTo>
                  <a:pt x="1439333" y="397228"/>
                  <a:pt x="1563511" y="342900"/>
                  <a:pt x="1563511" y="342900"/>
                </a:cubicBezTo>
                <a:lnTo>
                  <a:pt x="1563511" y="342900"/>
                </a:lnTo>
                <a:lnTo>
                  <a:pt x="1436511" y="283634"/>
                </a:lnTo>
                <a:cubicBezTo>
                  <a:pt x="1361017" y="248356"/>
                  <a:pt x="1212145" y="172156"/>
                  <a:pt x="1110545" y="131234"/>
                </a:cubicBezTo>
                <a:cubicBezTo>
                  <a:pt x="1008945" y="90312"/>
                  <a:pt x="826911" y="38100"/>
                  <a:pt x="826911" y="38100"/>
                </a:cubicBezTo>
                <a:lnTo>
                  <a:pt x="716845" y="0"/>
                </a:lnTo>
                <a:close/>
              </a:path>
            </a:pathLst>
          </a:custGeom>
          <a:noFill/>
          <a:ln w="1905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722438" y="1570038"/>
            <a:ext cx="1803400" cy="1181100"/>
          </a:xfrm>
          <a:custGeom>
            <a:avLst/>
            <a:gdLst>
              <a:gd name="connsiteX0" fmla="*/ 163512 w 1579033"/>
              <a:gd name="connsiteY0" fmla="*/ 648758 h 1071033"/>
              <a:gd name="connsiteX1" fmla="*/ 357187 w 1579033"/>
              <a:gd name="connsiteY1" fmla="*/ 791633 h 1071033"/>
              <a:gd name="connsiteX2" fmla="*/ 582612 w 1579033"/>
              <a:gd name="connsiteY2" fmla="*/ 940858 h 1071033"/>
              <a:gd name="connsiteX3" fmla="*/ 830262 w 1579033"/>
              <a:gd name="connsiteY3" fmla="*/ 1010708 h 1071033"/>
              <a:gd name="connsiteX4" fmla="*/ 1128712 w 1579033"/>
              <a:gd name="connsiteY4" fmla="*/ 1061508 h 1071033"/>
              <a:gd name="connsiteX5" fmla="*/ 1138237 w 1579033"/>
              <a:gd name="connsiteY5" fmla="*/ 1045633 h 1071033"/>
              <a:gd name="connsiteX6" fmla="*/ 1198562 w 1579033"/>
              <a:gd name="connsiteY6" fmla="*/ 909108 h 1071033"/>
              <a:gd name="connsiteX7" fmla="*/ 1277937 w 1579033"/>
              <a:gd name="connsiteY7" fmla="*/ 861483 h 1071033"/>
              <a:gd name="connsiteX8" fmla="*/ 1303337 w 1579033"/>
              <a:gd name="connsiteY8" fmla="*/ 839258 h 1071033"/>
              <a:gd name="connsiteX9" fmla="*/ 1350962 w 1579033"/>
              <a:gd name="connsiteY9" fmla="*/ 744008 h 1071033"/>
              <a:gd name="connsiteX10" fmla="*/ 1443037 w 1579033"/>
              <a:gd name="connsiteY10" fmla="*/ 613833 h 1071033"/>
              <a:gd name="connsiteX11" fmla="*/ 1506537 w 1579033"/>
              <a:gd name="connsiteY11" fmla="*/ 550333 h 1071033"/>
              <a:gd name="connsiteX12" fmla="*/ 1557337 w 1579033"/>
              <a:gd name="connsiteY12" fmla="*/ 426508 h 1071033"/>
              <a:gd name="connsiteX13" fmla="*/ 1560512 w 1579033"/>
              <a:gd name="connsiteY13" fmla="*/ 356658 h 1071033"/>
              <a:gd name="connsiteX14" fmla="*/ 1446212 w 1579033"/>
              <a:gd name="connsiteY14" fmla="*/ 369358 h 1071033"/>
              <a:gd name="connsiteX15" fmla="*/ 1449387 w 1579033"/>
              <a:gd name="connsiteY15" fmla="*/ 340783 h 1071033"/>
              <a:gd name="connsiteX16" fmla="*/ 1411287 w 1579033"/>
              <a:gd name="connsiteY16" fmla="*/ 213783 h 1071033"/>
              <a:gd name="connsiteX17" fmla="*/ 1389062 w 1579033"/>
              <a:gd name="connsiteY17" fmla="*/ 197908 h 1071033"/>
              <a:gd name="connsiteX18" fmla="*/ 1268412 w 1579033"/>
              <a:gd name="connsiteY18" fmla="*/ 194733 h 1071033"/>
              <a:gd name="connsiteX19" fmla="*/ 1106487 w 1579033"/>
              <a:gd name="connsiteY19" fmla="*/ 137583 h 1071033"/>
              <a:gd name="connsiteX20" fmla="*/ 846137 w 1579033"/>
              <a:gd name="connsiteY20" fmla="*/ 96308 h 1071033"/>
              <a:gd name="connsiteX21" fmla="*/ 677862 w 1579033"/>
              <a:gd name="connsiteY21" fmla="*/ 80433 h 1071033"/>
              <a:gd name="connsiteX22" fmla="*/ 531812 w 1579033"/>
              <a:gd name="connsiteY22" fmla="*/ 35983 h 1071033"/>
              <a:gd name="connsiteX23" fmla="*/ 319087 w 1579033"/>
              <a:gd name="connsiteY23" fmla="*/ 4233 h 1071033"/>
              <a:gd name="connsiteX24" fmla="*/ 274637 w 1579033"/>
              <a:gd name="connsiteY24" fmla="*/ 20108 h 1071033"/>
              <a:gd name="connsiteX25" fmla="*/ 236537 w 1579033"/>
              <a:gd name="connsiteY25" fmla="*/ 124883 h 1071033"/>
              <a:gd name="connsiteX26" fmla="*/ 214312 w 1579033"/>
              <a:gd name="connsiteY26" fmla="*/ 255058 h 1071033"/>
              <a:gd name="connsiteX27" fmla="*/ 195262 w 1579033"/>
              <a:gd name="connsiteY27" fmla="*/ 305858 h 1071033"/>
              <a:gd name="connsiteX28" fmla="*/ 185737 w 1579033"/>
              <a:gd name="connsiteY28" fmla="*/ 305858 h 1071033"/>
              <a:gd name="connsiteX29" fmla="*/ 119062 w 1579033"/>
              <a:gd name="connsiteY29" fmla="*/ 397933 h 1071033"/>
              <a:gd name="connsiteX30" fmla="*/ 100012 w 1579033"/>
              <a:gd name="connsiteY30" fmla="*/ 480483 h 1071033"/>
              <a:gd name="connsiteX31" fmla="*/ 77787 w 1579033"/>
              <a:gd name="connsiteY31" fmla="*/ 502708 h 1071033"/>
              <a:gd name="connsiteX32" fmla="*/ 42862 w 1579033"/>
              <a:gd name="connsiteY32" fmla="*/ 537633 h 1071033"/>
              <a:gd name="connsiteX33" fmla="*/ 20637 w 1579033"/>
              <a:gd name="connsiteY33" fmla="*/ 575733 h 1071033"/>
              <a:gd name="connsiteX34" fmla="*/ 163512 w 1579033"/>
              <a:gd name="connsiteY34" fmla="*/ 648758 h 10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79033" h="1071033">
                <a:moveTo>
                  <a:pt x="163512" y="648758"/>
                </a:moveTo>
                <a:cubicBezTo>
                  <a:pt x="219604" y="684741"/>
                  <a:pt x="287337" y="742950"/>
                  <a:pt x="357187" y="791633"/>
                </a:cubicBezTo>
                <a:cubicBezTo>
                  <a:pt x="427037" y="840316"/>
                  <a:pt x="503766" y="904346"/>
                  <a:pt x="582612" y="940858"/>
                </a:cubicBezTo>
                <a:cubicBezTo>
                  <a:pt x="661458" y="977370"/>
                  <a:pt x="739245" y="990600"/>
                  <a:pt x="830262" y="1010708"/>
                </a:cubicBezTo>
                <a:cubicBezTo>
                  <a:pt x="921279" y="1030816"/>
                  <a:pt x="1077383" y="1055687"/>
                  <a:pt x="1128712" y="1061508"/>
                </a:cubicBezTo>
                <a:cubicBezTo>
                  <a:pt x="1180041" y="1067329"/>
                  <a:pt x="1126595" y="1071033"/>
                  <a:pt x="1138237" y="1045633"/>
                </a:cubicBezTo>
                <a:cubicBezTo>
                  <a:pt x="1149879" y="1020233"/>
                  <a:pt x="1175279" y="939800"/>
                  <a:pt x="1198562" y="909108"/>
                </a:cubicBezTo>
                <a:cubicBezTo>
                  <a:pt x="1221845" y="878416"/>
                  <a:pt x="1260475" y="873125"/>
                  <a:pt x="1277937" y="861483"/>
                </a:cubicBezTo>
                <a:cubicBezTo>
                  <a:pt x="1295399" y="849841"/>
                  <a:pt x="1291166" y="858837"/>
                  <a:pt x="1303337" y="839258"/>
                </a:cubicBezTo>
                <a:cubicBezTo>
                  <a:pt x="1315508" y="819679"/>
                  <a:pt x="1327679" y="781579"/>
                  <a:pt x="1350962" y="744008"/>
                </a:cubicBezTo>
                <a:cubicBezTo>
                  <a:pt x="1374245" y="706437"/>
                  <a:pt x="1417108" y="646112"/>
                  <a:pt x="1443037" y="613833"/>
                </a:cubicBezTo>
                <a:cubicBezTo>
                  <a:pt x="1468966" y="581554"/>
                  <a:pt x="1487487" y="581554"/>
                  <a:pt x="1506537" y="550333"/>
                </a:cubicBezTo>
                <a:cubicBezTo>
                  <a:pt x="1525587" y="519112"/>
                  <a:pt x="1548341" y="458787"/>
                  <a:pt x="1557337" y="426508"/>
                </a:cubicBezTo>
                <a:cubicBezTo>
                  <a:pt x="1566333" y="394229"/>
                  <a:pt x="1579033" y="366183"/>
                  <a:pt x="1560512" y="356658"/>
                </a:cubicBezTo>
                <a:cubicBezTo>
                  <a:pt x="1541991" y="347133"/>
                  <a:pt x="1464733" y="372004"/>
                  <a:pt x="1446212" y="369358"/>
                </a:cubicBezTo>
                <a:cubicBezTo>
                  <a:pt x="1427691" y="366712"/>
                  <a:pt x="1455208" y="366712"/>
                  <a:pt x="1449387" y="340783"/>
                </a:cubicBezTo>
                <a:cubicBezTo>
                  <a:pt x="1443566" y="314854"/>
                  <a:pt x="1421341" y="237595"/>
                  <a:pt x="1411287" y="213783"/>
                </a:cubicBezTo>
                <a:cubicBezTo>
                  <a:pt x="1401233" y="189971"/>
                  <a:pt x="1412875" y="201083"/>
                  <a:pt x="1389062" y="197908"/>
                </a:cubicBezTo>
                <a:cubicBezTo>
                  <a:pt x="1365250" y="194733"/>
                  <a:pt x="1315508" y="204787"/>
                  <a:pt x="1268412" y="194733"/>
                </a:cubicBezTo>
                <a:cubicBezTo>
                  <a:pt x="1221316" y="184679"/>
                  <a:pt x="1176866" y="153987"/>
                  <a:pt x="1106487" y="137583"/>
                </a:cubicBezTo>
                <a:cubicBezTo>
                  <a:pt x="1036108" y="121179"/>
                  <a:pt x="917575" y="105833"/>
                  <a:pt x="846137" y="96308"/>
                </a:cubicBezTo>
                <a:cubicBezTo>
                  <a:pt x="774700" y="86783"/>
                  <a:pt x="730250" y="90487"/>
                  <a:pt x="677862" y="80433"/>
                </a:cubicBezTo>
                <a:cubicBezTo>
                  <a:pt x="625475" y="70379"/>
                  <a:pt x="591608" y="48683"/>
                  <a:pt x="531812" y="35983"/>
                </a:cubicBezTo>
                <a:cubicBezTo>
                  <a:pt x="472016" y="23283"/>
                  <a:pt x="361949" y="6879"/>
                  <a:pt x="319087" y="4233"/>
                </a:cubicBezTo>
                <a:cubicBezTo>
                  <a:pt x="276225" y="1587"/>
                  <a:pt x="288395" y="0"/>
                  <a:pt x="274637" y="20108"/>
                </a:cubicBezTo>
                <a:cubicBezTo>
                  <a:pt x="260879" y="40216"/>
                  <a:pt x="246591" y="85725"/>
                  <a:pt x="236537" y="124883"/>
                </a:cubicBezTo>
                <a:cubicBezTo>
                  <a:pt x="226483" y="164041"/>
                  <a:pt x="221191" y="224896"/>
                  <a:pt x="214312" y="255058"/>
                </a:cubicBezTo>
                <a:cubicBezTo>
                  <a:pt x="207433" y="285220"/>
                  <a:pt x="200025" y="297391"/>
                  <a:pt x="195262" y="305858"/>
                </a:cubicBezTo>
                <a:cubicBezTo>
                  <a:pt x="190499" y="314325"/>
                  <a:pt x="198437" y="290512"/>
                  <a:pt x="185737" y="305858"/>
                </a:cubicBezTo>
                <a:cubicBezTo>
                  <a:pt x="173037" y="321204"/>
                  <a:pt x="133349" y="368829"/>
                  <a:pt x="119062" y="397933"/>
                </a:cubicBezTo>
                <a:cubicBezTo>
                  <a:pt x="104775" y="427037"/>
                  <a:pt x="106891" y="463021"/>
                  <a:pt x="100012" y="480483"/>
                </a:cubicBezTo>
                <a:cubicBezTo>
                  <a:pt x="93133" y="497945"/>
                  <a:pt x="77787" y="502708"/>
                  <a:pt x="77787" y="502708"/>
                </a:cubicBezTo>
                <a:cubicBezTo>
                  <a:pt x="68262" y="512233"/>
                  <a:pt x="52387" y="525462"/>
                  <a:pt x="42862" y="537633"/>
                </a:cubicBezTo>
                <a:cubicBezTo>
                  <a:pt x="33337" y="549804"/>
                  <a:pt x="0" y="556683"/>
                  <a:pt x="20637" y="575733"/>
                </a:cubicBezTo>
                <a:cubicBezTo>
                  <a:pt x="41274" y="594783"/>
                  <a:pt x="107420" y="612775"/>
                  <a:pt x="163512" y="648758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21638" y="3686175"/>
            <a:ext cx="214312" cy="214313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37463" y="3856038"/>
            <a:ext cx="214312" cy="214312"/>
          </a:xfrm>
          <a:prstGeom prst="ellipse">
            <a:avLst/>
          </a:prstGeom>
          <a:solidFill>
            <a:srgbClr val="FFFF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281863" y="4040188"/>
            <a:ext cx="214312" cy="214312"/>
          </a:xfrm>
          <a:prstGeom prst="ellipse">
            <a:avLst/>
          </a:prstGeom>
          <a:solidFill>
            <a:srgbClr val="0000FF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781800" y="4146550"/>
            <a:ext cx="214313" cy="214313"/>
          </a:xfrm>
          <a:prstGeom prst="ellipse">
            <a:avLst/>
          </a:prstGeom>
          <a:solidFill>
            <a:srgbClr val="008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212975" y="2879725"/>
            <a:ext cx="158750" cy="161925"/>
          </a:xfrm>
          <a:custGeom>
            <a:avLst/>
            <a:gdLst>
              <a:gd name="connsiteX0" fmla="*/ 43039 w 158750"/>
              <a:gd name="connsiteY0" fmla="*/ 7056 h 162278"/>
              <a:gd name="connsiteX1" fmla="*/ 119239 w 158750"/>
              <a:gd name="connsiteY1" fmla="*/ 32456 h 162278"/>
              <a:gd name="connsiteX2" fmla="*/ 157339 w 158750"/>
              <a:gd name="connsiteY2" fmla="*/ 36690 h 162278"/>
              <a:gd name="connsiteX3" fmla="*/ 127705 w 158750"/>
              <a:gd name="connsiteY3" fmla="*/ 129823 h 162278"/>
              <a:gd name="connsiteX4" fmla="*/ 123472 w 158750"/>
              <a:gd name="connsiteY4" fmla="*/ 159456 h 162278"/>
              <a:gd name="connsiteX5" fmla="*/ 43039 w 158750"/>
              <a:gd name="connsiteY5" fmla="*/ 146756 h 162278"/>
              <a:gd name="connsiteX6" fmla="*/ 4939 w 158750"/>
              <a:gd name="connsiteY6" fmla="*/ 134056 h 162278"/>
              <a:gd name="connsiteX7" fmla="*/ 13405 w 158750"/>
              <a:gd name="connsiteY7" fmla="*/ 74790 h 162278"/>
              <a:gd name="connsiteX8" fmla="*/ 43039 w 158750"/>
              <a:gd name="connsiteY8" fmla="*/ 7056 h 16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50" h="162278">
                <a:moveTo>
                  <a:pt x="43039" y="7056"/>
                </a:moveTo>
                <a:cubicBezTo>
                  <a:pt x="60678" y="0"/>
                  <a:pt x="100189" y="27517"/>
                  <a:pt x="119239" y="32456"/>
                </a:cubicBezTo>
                <a:cubicBezTo>
                  <a:pt x="138289" y="37395"/>
                  <a:pt x="155928" y="20462"/>
                  <a:pt x="157339" y="36690"/>
                </a:cubicBezTo>
                <a:cubicBezTo>
                  <a:pt x="158750" y="52918"/>
                  <a:pt x="133350" y="109362"/>
                  <a:pt x="127705" y="129823"/>
                </a:cubicBezTo>
                <a:cubicBezTo>
                  <a:pt x="122061" y="150284"/>
                  <a:pt x="137583" y="156634"/>
                  <a:pt x="123472" y="159456"/>
                </a:cubicBezTo>
                <a:cubicBezTo>
                  <a:pt x="109361" y="162278"/>
                  <a:pt x="62795" y="150989"/>
                  <a:pt x="43039" y="146756"/>
                </a:cubicBezTo>
                <a:cubicBezTo>
                  <a:pt x="23284" y="142523"/>
                  <a:pt x="9878" y="146050"/>
                  <a:pt x="4939" y="134056"/>
                </a:cubicBezTo>
                <a:cubicBezTo>
                  <a:pt x="0" y="122062"/>
                  <a:pt x="9172" y="95957"/>
                  <a:pt x="13405" y="74790"/>
                </a:cubicBezTo>
                <a:cubicBezTo>
                  <a:pt x="17638" y="53623"/>
                  <a:pt x="25400" y="14112"/>
                  <a:pt x="43039" y="7056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08725" y="4360863"/>
            <a:ext cx="214313" cy="214312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4434681" y="4371182"/>
            <a:ext cx="2898775" cy="158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90" name="TextBox 2"/>
          <p:cNvSpPr txBox="1">
            <a:spLocks noChangeArrowheads="1"/>
          </p:cNvSpPr>
          <p:nvPr/>
        </p:nvSpPr>
        <p:spPr bwMode="auto">
          <a:xfrm>
            <a:off x="3943350" y="1447800"/>
            <a:ext cx="56769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500" b="1">
                <a:latin typeface="MS Reference Sans Serif" charset="0"/>
                <a:cs typeface="MS Reference Sans Serif" charset="0"/>
              </a:rPr>
              <a:t>Species Area Relationship</a:t>
            </a:r>
          </a:p>
        </p:txBody>
      </p:sp>
    </p:spTree>
    <p:extLst>
      <p:ext uri="{BB962C8B-B14F-4D97-AF65-F5344CB8AC3E}">
        <p14:creationId xmlns:p14="http://schemas.microsoft.com/office/powerpoint/2010/main" val="23369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6" descr="DSC_26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425" y="-17463"/>
            <a:ext cx="10353675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3055938" y="2949575"/>
            <a:ext cx="1509712" cy="1014413"/>
          </a:xfrm>
          <a:custGeom>
            <a:avLst/>
            <a:gdLst>
              <a:gd name="connsiteX0" fmla="*/ 595489 w 1612900"/>
              <a:gd name="connsiteY0" fmla="*/ 1048455 h 1083733"/>
              <a:gd name="connsiteX1" fmla="*/ 333022 w 1612900"/>
              <a:gd name="connsiteY1" fmla="*/ 802922 h 1083733"/>
              <a:gd name="connsiteX2" fmla="*/ 112889 w 1612900"/>
              <a:gd name="connsiteY2" fmla="*/ 506589 h 1083733"/>
              <a:gd name="connsiteX3" fmla="*/ 45156 w 1612900"/>
              <a:gd name="connsiteY3" fmla="*/ 303389 h 1083733"/>
              <a:gd name="connsiteX4" fmla="*/ 62089 w 1612900"/>
              <a:gd name="connsiteY4" fmla="*/ 261055 h 1083733"/>
              <a:gd name="connsiteX5" fmla="*/ 417689 w 1612900"/>
              <a:gd name="connsiteY5" fmla="*/ 269522 h 1083733"/>
              <a:gd name="connsiteX6" fmla="*/ 815622 w 1612900"/>
              <a:gd name="connsiteY6" fmla="*/ 167922 h 1083733"/>
              <a:gd name="connsiteX7" fmla="*/ 1010356 w 1612900"/>
              <a:gd name="connsiteY7" fmla="*/ 40922 h 1083733"/>
              <a:gd name="connsiteX8" fmla="*/ 1052689 w 1612900"/>
              <a:gd name="connsiteY8" fmla="*/ 49389 h 1083733"/>
              <a:gd name="connsiteX9" fmla="*/ 1188156 w 1612900"/>
              <a:gd name="connsiteY9" fmla="*/ 337255 h 1083733"/>
              <a:gd name="connsiteX10" fmla="*/ 1349022 w 1612900"/>
              <a:gd name="connsiteY10" fmla="*/ 540455 h 1083733"/>
              <a:gd name="connsiteX11" fmla="*/ 1509889 w 1612900"/>
              <a:gd name="connsiteY11" fmla="*/ 735189 h 1083733"/>
              <a:gd name="connsiteX12" fmla="*/ 1603022 w 1612900"/>
              <a:gd name="connsiteY12" fmla="*/ 802922 h 1083733"/>
              <a:gd name="connsiteX13" fmla="*/ 1569156 w 1612900"/>
              <a:gd name="connsiteY13" fmla="*/ 811389 h 1083733"/>
              <a:gd name="connsiteX14" fmla="*/ 1171222 w 1612900"/>
              <a:gd name="connsiteY14" fmla="*/ 904522 h 1083733"/>
              <a:gd name="connsiteX15" fmla="*/ 781756 w 1612900"/>
              <a:gd name="connsiteY15" fmla="*/ 1014589 h 1083733"/>
              <a:gd name="connsiteX16" fmla="*/ 595489 w 1612900"/>
              <a:gd name="connsiteY16" fmla="*/ 1048455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2900" h="1083733">
                <a:moveTo>
                  <a:pt x="595489" y="1048455"/>
                </a:moveTo>
                <a:cubicBezTo>
                  <a:pt x="520700" y="1013177"/>
                  <a:pt x="413455" y="893233"/>
                  <a:pt x="333022" y="802922"/>
                </a:cubicBezTo>
                <a:cubicBezTo>
                  <a:pt x="252589" y="712611"/>
                  <a:pt x="160867" y="589844"/>
                  <a:pt x="112889" y="506589"/>
                </a:cubicBezTo>
                <a:cubicBezTo>
                  <a:pt x="64911" y="423334"/>
                  <a:pt x="53623" y="344311"/>
                  <a:pt x="45156" y="303389"/>
                </a:cubicBezTo>
                <a:cubicBezTo>
                  <a:pt x="36689" y="262467"/>
                  <a:pt x="0" y="266699"/>
                  <a:pt x="62089" y="261055"/>
                </a:cubicBezTo>
                <a:cubicBezTo>
                  <a:pt x="124178" y="255411"/>
                  <a:pt x="292100" y="285044"/>
                  <a:pt x="417689" y="269522"/>
                </a:cubicBezTo>
                <a:cubicBezTo>
                  <a:pt x="543278" y="254000"/>
                  <a:pt x="716844" y="206022"/>
                  <a:pt x="815622" y="167922"/>
                </a:cubicBezTo>
                <a:cubicBezTo>
                  <a:pt x="914400" y="129822"/>
                  <a:pt x="970845" y="60677"/>
                  <a:pt x="1010356" y="40922"/>
                </a:cubicBezTo>
                <a:cubicBezTo>
                  <a:pt x="1049867" y="21167"/>
                  <a:pt x="1023056" y="0"/>
                  <a:pt x="1052689" y="49389"/>
                </a:cubicBezTo>
                <a:cubicBezTo>
                  <a:pt x="1082322" y="98778"/>
                  <a:pt x="1138767" y="255411"/>
                  <a:pt x="1188156" y="337255"/>
                </a:cubicBezTo>
                <a:cubicBezTo>
                  <a:pt x="1237545" y="419099"/>
                  <a:pt x="1295400" y="474133"/>
                  <a:pt x="1349022" y="540455"/>
                </a:cubicBezTo>
                <a:cubicBezTo>
                  <a:pt x="1402644" y="606777"/>
                  <a:pt x="1467556" y="691445"/>
                  <a:pt x="1509889" y="735189"/>
                </a:cubicBezTo>
                <a:cubicBezTo>
                  <a:pt x="1552222" y="778933"/>
                  <a:pt x="1593144" y="790222"/>
                  <a:pt x="1603022" y="802922"/>
                </a:cubicBezTo>
                <a:cubicBezTo>
                  <a:pt x="1612900" y="815622"/>
                  <a:pt x="1569156" y="811389"/>
                  <a:pt x="1569156" y="811389"/>
                </a:cubicBezTo>
                <a:cubicBezTo>
                  <a:pt x="1497189" y="828322"/>
                  <a:pt x="1302455" y="870655"/>
                  <a:pt x="1171222" y="904522"/>
                </a:cubicBezTo>
                <a:cubicBezTo>
                  <a:pt x="1039989" y="938389"/>
                  <a:pt x="876300" y="990600"/>
                  <a:pt x="781756" y="1014589"/>
                </a:cubicBezTo>
                <a:cubicBezTo>
                  <a:pt x="687212" y="1038578"/>
                  <a:pt x="670278" y="1083733"/>
                  <a:pt x="595489" y="1048455"/>
                </a:cubicBez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257300" y="3598863"/>
            <a:ext cx="406400" cy="300037"/>
          </a:xfrm>
          <a:custGeom>
            <a:avLst/>
            <a:gdLst>
              <a:gd name="connsiteX0" fmla="*/ 194733 w 406400"/>
              <a:gd name="connsiteY0" fmla="*/ 0 h 300567"/>
              <a:gd name="connsiteX1" fmla="*/ 97367 w 406400"/>
              <a:gd name="connsiteY1" fmla="*/ 50800 h 300567"/>
              <a:gd name="connsiteX2" fmla="*/ 0 w 406400"/>
              <a:gd name="connsiteY2" fmla="*/ 59267 h 300567"/>
              <a:gd name="connsiteX3" fmla="*/ 93133 w 406400"/>
              <a:gd name="connsiteY3" fmla="*/ 186267 h 300567"/>
              <a:gd name="connsiteX4" fmla="*/ 148167 w 406400"/>
              <a:gd name="connsiteY4" fmla="*/ 300567 h 300567"/>
              <a:gd name="connsiteX5" fmla="*/ 309033 w 406400"/>
              <a:gd name="connsiteY5" fmla="*/ 249767 h 300567"/>
              <a:gd name="connsiteX6" fmla="*/ 406400 w 406400"/>
              <a:gd name="connsiteY6" fmla="*/ 169334 h 300567"/>
              <a:gd name="connsiteX7" fmla="*/ 296333 w 406400"/>
              <a:gd name="connsiteY7" fmla="*/ 80434 h 300567"/>
              <a:gd name="connsiteX8" fmla="*/ 194733 w 406400"/>
              <a:gd name="connsiteY8" fmla="*/ 0 h 30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" h="300567">
                <a:moveTo>
                  <a:pt x="194733" y="0"/>
                </a:moveTo>
                <a:lnTo>
                  <a:pt x="97367" y="50800"/>
                </a:lnTo>
                <a:lnTo>
                  <a:pt x="0" y="59267"/>
                </a:lnTo>
                <a:lnTo>
                  <a:pt x="93133" y="186267"/>
                </a:lnTo>
                <a:lnTo>
                  <a:pt x="148167" y="300567"/>
                </a:lnTo>
                <a:lnTo>
                  <a:pt x="309033" y="249767"/>
                </a:lnTo>
                <a:lnTo>
                  <a:pt x="406400" y="169334"/>
                </a:lnTo>
                <a:lnTo>
                  <a:pt x="296333" y="80434"/>
                </a:lnTo>
                <a:lnTo>
                  <a:pt x="194733" y="0"/>
                </a:lnTo>
                <a:close/>
              </a:path>
            </a:pathLst>
          </a:custGeom>
          <a:noFill/>
          <a:ln w="1905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-22225" y="4254500"/>
            <a:ext cx="1223963" cy="738188"/>
          </a:xfrm>
          <a:custGeom>
            <a:avLst/>
            <a:gdLst>
              <a:gd name="connsiteX0" fmla="*/ 716845 w 1563511"/>
              <a:gd name="connsiteY0" fmla="*/ 0 h 943329"/>
              <a:gd name="connsiteX1" fmla="*/ 450145 w 1563511"/>
              <a:gd name="connsiteY1" fmla="*/ 182034 h 943329"/>
              <a:gd name="connsiteX2" fmla="*/ 77611 w 1563511"/>
              <a:gd name="connsiteY2" fmla="*/ 359834 h 943329"/>
              <a:gd name="connsiteX3" fmla="*/ 52211 w 1563511"/>
              <a:gd name="connsiteY3" fmla="*/ 410634 h 943329"/>
              <a:gd name="connsiteX4" fmla="*/ 390878 w 1563511"/>
              <a:gd name="connsiteY4" fmla="*/ 673100 h 943329"/>
              <a:gd name="connsiteX5" fmla="*/ 763411 w 1563511"/>
              <a:gd name="connsiteY5" fmla="*/ 905934 h 943329"/>
              <a:gd name="connsiteX6" fmla="*/ 843845 w 1563511"/>
              <a:gd name="connsiteY6" fmla="*/ 897467 h 943329"/>
              <a:gd name="connsiteX7" fmla="*/ 1063978 w 1563511"/>
              <a:gd name="connsiteY7" fmla="*/ 651934 h 943329"/>
              <a:gd name="connsiteX8" fmla="*/ 1356078 w 1563511"/>
              <a:gd name="connsiteY8" fmla="*/ 448734 h 943329"/>
              <a:gd name="connsiteX9" fmla="*/ 1563511 w 1563511"/>
              <a:gd name="connsiteY9" fmla="*/ 342900 h 943329"/>
              <a:gd name="connsiteX10" fmla="*/ 1563511 w 1563511"/>
              <a:gd name="connsiteY10" fmla="*/ 342900 h 943329"/>
              <a:gd name="connsiteX11" fmla="*/ 1436511 w 1563511"/>
              <a:gd name="connsiteY11" fmla="*/ 283634 h 943329"/>
              <a:gd name="connsiteX12" fmla="*/ 1110545 w 1563511"/>
              <a:gd name="connsiteY12" fmla="*/ 131234 h 943329"/>
              <a:gd name="connsiteX13" fmla="*/ 826911 w 1563511"/>
              <a:gd name="connsiteY13" fmla="*/ 38100 h 943329"/>
              <a:gd name="connsiteX14" fmla="*/ 716845 w 1563511"/>
              <a:gd name="connsiteY14" fmla="*/ 0 h 9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63511" h="943329">
                <a:moveTo>
                  <a:pt x="716845" y="0"/>
                </a:moveTo>
                <a:cubicBezTo>
                  <a:pt x="636764" y="61031"/>
                  <a:pt x="556684" y="122062"/>
                  <a:pt x="450145" y="182034"/>
                </a:cubicBezTo>
                <a:cubicBezTo>
                  <a:pt x="343606" y="242006"/>
                  <a:pt x="143933" y="321734"/>
                  <a:pt x="77611" y="359834"/>
                </a:cubicBezTo>
                <a:cubicBezTo>
                  <a:pt x="11289" y="397934"/>
                  <a:pt x="0" y="358423"/>
                  <a:pt x="52211" y="410634"/>
                </a:cubicBezTo>
                <a:cubicBezTo>
                  <a:pt x="104422" y="462845"/>
                  <a:pt x="272345" y="590550"/>
                  <a:pt x="390878" y="673100"/>
                </a:cubicBezTo>
                <a:cubicBezTo>
                  <a:pt x="509411" y="755650"/>
                  <a:pt x="687917" y="868540"/>
                  <a:pt x="763411" y="905934"/>
                </a:cubicBezTo>
                <a:cubicBezTo>
                  <a:pt x="838906" y="943329"/>
                  <a:pt x="793751" y="939800"/>
                  <a:pt x="843845" y="897467"/>
                </a:cubicBezTo>
                <a:cubicBezTo>
                  <a:pt x="893940" y="855134"/>
                  <a:pt x="978606" y="726723"/>
                  <a:pt x="1063978" y="651934"/>
                </a:cubicBezTo>
                <a:cubicBezTo>
                  <a:pt x="1149350" y="577145"/>
                  <a:pt x="1272823" y="500240"/>
                  <a:pt x="1356078" y="448734"/>
                </a:cubicBezTo>
                <a:cubicBezTo>
                  <a:pt x="1439333" y="397228"/>
                  <a:pt x="1563511" y="342900"/>
                  <a:pt x="1563511" y="342900"/>
                </a:cubicBezTo>
                <a:lnTo>
                  <a:pt x="1563511" y="342900"/>
                </a:lnTo>
                <a:lnTo>
                  <a:pt x="1436511" y="283634"/>
                </a:lnTo>
                <a:cubicBezTo>
                  <a:pt x="1361017" y="248356"/>
                  <a:pt x="1212145" y="172156"/>
                  <a:pt x="1110545" y="131234"/>
                </a:cubicBezTo>
                <a:cubicBezTo>
                  <a:pt x="1008945" y="90312"/>
                  <a:pt x="826911" y="38100"/>
                  <a:pt x="826911" y="38100"/>
                </a:cubicBezTo>
                <a:lnTo>
                  <a:pt x="716845" y="0"/>
                </a:lnTo>
                <a:close/>
              </a:path>
            </a:pathLst>
          </a:custGeom>
          <a:noFill/>
          <a:ln w="1905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722438" y="1570038"/>
            <a:ext cx="1803400" cy="1181100"/>
          </a:xfrm>
          <a:custGeom>
            <a:avLst/>
            <a:gdLst>
              <a:gd name="connsiteX0" fmla="*/ 163512 w 1579033"/>
              <a:gd name="connsiteY0" fmla="*/ 648758 h 1071033"/>
              <a:gd name="connsiteX1" fmla="*/ 357187 w 1579033"/>
              <a:gd name="connsiteY1" fmla="*/ 791633 h 1071033"/>
              <a:gd name="connsiteX2" fmla="*/ 582612 w 1579033"/>
              <a:gd name="connsiteY2" fmla="*/ 940858 h 1071033"/>
              <a:gd name="connsiteX3" fmla="*/ 830262 w 1579033"/>
              <a:gd name="connsiteY3" fmla="*/ 1010708 h 1071033"/>
              <a:gd name="connsiteX4" fmla="*/ 1128712 w 1579033"/>
              <a:gd name="connsiteY4" fmla="*/ 1061508 h 1071033"/>
              <a:gd name="connsiteX5" fmla="*/ 1138237 w 1579033"/>
              <a:gd name="connsiteY5" fmla="*/ 1045633 h 1071033"/>
              <a:gd name="connsiteX6" fmla="*/ 1198562 w 1579033"/>
              <a:gd name="connsiteY6" fmla="*/ 909108 h 1071033"/>
              <a:gd name="connsiteX7" fmla="*/ 1277937 w 1579033"/>
              <a:gd name="connsiteY7" fmla="*/ 861483 h 1071033"/>
              <a:gd name="connsiteX8" fmla="*/ 1303337 w 1579033"/>
              <a:gd name="connsiteY8" fmla="*/ 839258 h 1071033"/>
              <a:gd name="connsiteX9" fmla="*/ 1350962 w 1579033"/>
              <a:gd name="connsiteY9" fmla="*/ 744008 h 1071033"/>
              <a:gd name="connsiteX10" fmla="*/ 1443037 w 1579033"/>
              <a:gd name="connsiteY10" fmla="*/ 613833 h 1071033"/>
              <a:gd name="connsiteX11" fmla="*/ 1506537 w 1579033"/>
              <a:gd name="connsiteY11" fmla="*/ 550333 h 1071033"/>
              <a:gd name="connsiteX12" fmla="*/ 1557337 w 1579033"/>
              <a:gd name="connsiteY12" fmla="*/ 426508 h 1071033"/>
              <a:gd name="connsiteX13" fmla="*/ 1560512 w 1579033"/>
              <a:gd name="connsiteY13" fmla="*/ 356658 h 1071033"/>
              <a:gd name="connsiteX14" fmla="*/ 1446212 w 1579033"/>
              <a:gd name="connsiteY14" fmla="*/ 369358 h 1071033"/>
              <a:gd name="connsiteX15" fmla="*/ 1449387 w 1579033"/>
              <a:gd name="connsiteY15" fmla="*/ 340783 h 1071033"/>
              <a:gd name="connsiteX16" fmla="*/ 1411287 w 1579033"/>
              <a:gd name="connsiteY16" fmla="*/ 213783 h 1071033"/>
              <a:gd name="connsiteX17" fmla="*/ 1389062 w 1579033"/>
              <a:gd name="connsiteY17" fmla="*/ 197908 h 1071033"/>
              <a:gd name="connsiteX18" fmla="*/ 1268412 w 1579033"/>
              <a:gd name="connsiteY18" fmla="*/ 194733 h 1071033"/>
              <a:gd name="connsiteX19" fmla="*/ 1106487 w 1579033"/>
              <a:gd name="connsiteY19" fmla="*/ 137583 h 1071033"/>
              <a:gd name="connsiteX20" fmla="*/ 846137 w 1579033"/>
              <a:gd name="connsiteY20" fmla="*/ 96308 h 1071033"/>
              <a:gd name="connsiteX21" fmla="*/ 677862 w 1579033"/>
              <a:gd name="connsiteY21" fmla="*/ 80433 h 1071033"/>
              <a:gd name="connsiteX22" fmla="*/ 531812 w 1579033"/>
              <a:gd name="connsiteY22" fmla="*/ 35983 h 1071033"/>
              <a:gd name="connsiteX23" fmla="*/ 319087 w 1579033"/>
              <a:gd name="connsiteY23" fmla="*/ 4233 h 1071033"/>
              <a:gd name="connsiteX24" fmla="*/ 274637 w 1579033"/>
              <a:gd name="connsiteY24" fmla="*/ 20108 h 1071033"/>
              <a:gd name="connsiteX25" fmla="*/ 236537 w 1579033"/>
              <a:gd name="connsiteY25" fmla="*/ 124883 h 1071033"/>
              <a:gd name="connsiteX26" fmla="*/ 214312 w 1579033"/>
              <a:gd name="connsiteY26" fmla="*/ 255058 h 1071033"/>
              <a:gd name="connsiteX27" fmla="*/ 195262 w 1579033"/>
              <a:gd name="connsiteY27" fmla="*/ 305858 h 1071033"/>
              <a:gd name="connsiteX28" fmla="*/ 185737 w 1579033"/>
              <a:gd name="connsiteY28" fmla="*/ 305858 h 1071033"/>
              <a:gd name="connsiteX29" fmla="*/ 119062 w 1579033"/>
              <a:gd name="connsiteY29" fmla="*/ 397933 h 1071033"/>
              <a:gd name="connsiteX30" fmla="*/ 100012 w 1579033"/>
              <a:gd name="connsiteY30" fmla="*/ 480483 h 1071033"/>
              <a:gd name="connsiteX31" fmla="*/ 77787 w 1579033"/>
              <a:gd name="connsiteY31" fmla="*/ 502708 h 1071033"/>
              <a:gd name="connsiteX32" fmla="*/ 42862 w 1579033"/>
              <a:gd name="connsiteY32" fmla="*/ 537633 h 1071033"/>
              <a:gd name="connsiteX33" fmla="*/ 20637 w 1579033"/>
              <a:gd name="connsiteY33" fmla="*/ 575733 h 1071033"/>
              <a:gd name="connsiteX34" fmla="*/ 163512 w 1579033"/>
              <a:gd name="connsiteY34" fmla="*/ 648758 h 10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79033" h="1071033">
                <a:moveTo>
                  <a:pt x="163512" y="648758"/>
                </a:moveTo>
                <a:cubicBezTo>
                  <a:pt x="219604" y="684741"/>
                  <a:pt x="287337" y="742950"/>
                  <a:pt x="357187" y="791633"/>
                </a:cubicBezTo>
                <a:cubicBezTo>
                  <a:pt x="427037" y="840316"/>
                  <a:pt x="503766" y="904346"/>
                  <a:pt x="582612" y="940858"/>
                </a:cubicBezTo>
                <a:cubicBezTo>
                  <a:pt x="661458" y="977370"/>
                  <a:pt x="739245" y="990600"/>
                  <a:pt x="830262" y="1010708"/>
                </a:cubicBezTo>
                <a:cubicBezTo>
                  <a:pt x="921279" y="1030816"/>
                  <a:pt x="1077383" y="1055687"/>
                  <a:pt x="1128712" y="1061508"/>
                </a:cubicBezTo>
                <a:cubicBezTo>
                  <a:pt x="1180041" y="1067329"/>
                  <a:pt x="1126595" y="1071033"/>
                  <a:pt x="1138237" y="1045633"/>
                </a:cubicBezTo>
                <a:cubicBezTo>
                  <a:pt x="1149879" y="1020233"/>
                  <a:pt x="1175279" y="939800"/>
                  <a:pt x="1198562" y="909108"/>
                </a:cubicBezTo>
                <a:cubicBezTo>
                  <a:pt x="1221845" y="878416"/>
                  <a:pt x="1260475" y="873125"/>
                  <a:pt x="1277937" y="861483"/>
                </a:cubicBezTo>
                <a:cubicBezTo>
                  <a:pt x="1295399" y="849841"/>
                  <a:pt x="1291166" y="858837"/>
                  <a:pt x="1303337" y="839258"/>
                </a:cubicBezTo>
                <a:cubicBezTo>
                  <a:pt x="1315508" y="819679"/>
                  <a:pt x="1327679" y="781579"/>
                  <a:pt x="1350962" y="744008"/>
                </a:cubicBezTo>
                <a:cubicBezTo>
                  <a:pt x="1374245" y="706437"/>
                  <a:pt x="1417108" y="646112"/>
                  <a:pt x="1443037" y="613833"/>
                </a:cubicBezTo>
                <a:cubicBezTo>
                  <a:pt x="1468966" y="581554"/>
                  <a:pt x="1487487" y="581554"/>
                  <a:pt x="1506537" y="550333"/>
                </a:cubicBezTo>
                <a:cubicBezTo>
                  <a:pt x="1525587" y="519112"/>
                  <a:pt x="1548341" y="458787"/>
                  <a:pt x="1557337" y="426508"/>
                </a:cubicBezTo>
                <a:cubicBezTo>
                  <a:pt x="1566333" y="394229"/>
                  <a:pt x="1579033" y="366183"/>
                  <a:pt x="1560512" y="356658"/>
                </a:cubicBezTo>
                <a:cubicBezTo>
                  <a:pt x="1541991" y="347133"/>
                  <a:pt x="1464733" y="372004"/>
                  <a:pt x="1446212" y="369358"/>
                </a:cubicBezTo>
                <a:cubicBezTo>
                  <a:pt x="1427691" y="366712"/>
                  <a:pt x="1455208" y="366712"/>
                  <a:pt x="1449387" y="340783"/>
                </a:cubicBezTo>
                <a:cubicBezTo>
                  <a:pt x="1443566" y="314854"/>
                  <a:pt x="1421341" y="237595"/>
                  <a:pt x="1411287" y="213783"/>
                </a:cubicBezTo>
                <a:cubicBezTo>
                  <a:pt x="1401233" y="189971"/>
                  <a:pt x="1412875" y="201083"/>
                  <a:pt x="1389062" y="197908"/>
                </a:cubicBezTo>
                <a:cubicBezTo>
                  <a:pt x="1365250" y="194733"/>
                  <a:pt x="1315508" y="204787"/>
                  <a:pt x="1268412" y="194733"/>
                </a:cubicBezTo>
                <a:cubicBezTo>
                  <a:pt x="1221316" y="184679"/>
                  <a:pt x="1176866" y="153987"/>
                  <a:pt x="1106487" y="137583"/>
                </a:cubicBezTo>
                <a:cubicBezTo>
                  <a:pt x="1036108" y="121179"/>
                  <a:pt x="917575" y="105833"/>
                  <a:pt x="846137" y="96308"/>
                </a:cubicBezTo>
                <a:cubicBezTo>
                  <a:pt x="774700" y="86783"/>
                  <a:pt x="730250" y="90487"/>
                  <a:pt x="677862" y="80433"/>
                </a:cubicBezTo>
                <a:cubicBezTo>
                  <a:pt x="625475" y="70379"/>
                  <a:pt x="591608" y="48683"/>
                  <a:pt x="531812" y="35983"/>
                </a:cubicBezTo>
                <a:cubicBezTo>
                  <a:pt x="472016" y="23283"/>
                  <a:pt x="361949" y="6879"/>
                  <a:pt x="319087" y="4233"/>
                </a:cubicBezTo>
                <a:cubicBezTo>
                  <a:pt x="276225" y="1587"/>
                  <a:pt x="288395" y="0"/>
                  <a:pt x="274637" y="20108"/>
                </a:cubicBezTo>
                <a:cubicBezTo>
                  <a:pt x="260879" y="40216"/>
                  <a:pt x="246591" y="85725"/>
                  <a:pt x="236537" y="124883"/>
                </a:cubicBezTo>
                <a:cubicBezTo>
                  <a:pt x="226483" y="164041"/>
                  <a:pt x="221191" y="224896"/>
                  <a:pt x="214312" y="255058"/>
                </a:cubicBezTo>
                <a:cubicBezTo>
                  <a:pt x="207433" y="285220"/>
                  <a:pt x="200025" y="297391"/>
                  <a:pt x="195262" y="305858"/>
                </a:cubicBezTo>
                <a:cubicBezTo>
                  <a:pt x="190499" y="314325"/>
                  <a:pt x="198437" y="290512"/>
                  <a:pt x="185737" y="305858"/>
                </a:cubicBezTo>
                <a:cubicBezTo>
                  <a:pt x="173037" y="321204"/>
                  <a:pt x="133349" y="368829"/>
                  <a:pt x="119062" y="397933"/>
                </a:cubicBezTo>
                <a:cubicBezTo>
                  <a:pt x="104775" y="427037"/>
                  <a:pt x="106891" y="463021"/>
                  <a:pt x="100012" y="480483"/>
                </a:cubicBezTo>
                <a:cubicBezTo>
                  <a:pt x="93133" y="497945"/>
                  <a:pt x="77787" y="502708"/>
                  <a:pt x="77787" y="502708"/>
                </a:cubicBezTo>
                <a:cubicBezTo>
                  <a:pt x="68262" y="512233"/>
                  <a:pt x="52387" y="525462"/>
                  <a:pt x="42862" y="537633"/>
                </a:cubicBezTo>
                <a:cubicBezTo>
                  <a:pt x="33337" y="549804"/>
                  <a:pt x="0" y="556683"/>
                  <a:pt x="20637" y="575733"/>
                </a:cubicBezTo>
                <a:cubicBezTo>
                  <a:pt x="41274" y="594783"/>
                  <a:pt x="107420" y="612775"/>
                  <a:pt x="163512" y="648758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212975" y="2879725"/>
            <a:ext cx="158750" cy="161925"/>
          </a:xfrm>
          <a:custGeom>
            <a:avLst/>
            <a:gdLst>
              <a:gd name="connsiteX0" fmla="*/ 43039 w 158750"/>
              <a:gd name="connsiteY0" fmla="*/ 7056 h 162278"/>
              <a:gd name="connsiteX1" fmla="*/ 119239 w 158750"/>
              <a:gd name="connsiteY1" fmla="*/ 32456 h 162278"/>
              <a:gd name="connsiteX2" fmla="*/ 157339 w 158750"/>
              <a:gd name="connsiteY2" fmla="*/ 36690 h 162278"/>
              <a:gd name="connsiteX3" fmla="*/ 127705 w 158750"/>
              <a:gd name="connsiteY3" fmla="*/ 129823 h 162278"/>
              <a:gd name="connsiteX4" fmla="*/ 123472 w 158750"/>
              <a:gd name="connsiteY4" fmla="*/ 159456 h 162278"/>
              <a:gd name="connsiteX5" fmla="*/ 43039 w 158750"/>
              <a:gd name="connsiteY5" fmla="*/ 146756 h 162278"/>
              <a:gd name="connsiteX6" fmla="*/ 4939 w 158750"/>
              <a:gd name="connsiteY6" fmla="*/ 134056 h 162278"/>
              <a:gd name="connsiteX7" fmla="*/ 13405 w 158750"/>
              <a:gd name="connsiteY7" fmla="*/ 74790 h 162278"/>
              <a:gd name="connsiteX8" fmla="*/ 43039 w 158750"/>
              <a:gd name="connsiteY8" fmla="*/ 7056 h 16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50" h="162278">
                <a:moveTo>
                  <a:pt x="43039" y="7056"/>
                </a:moveTo>
                <a:cubicBezTo>
                  <a:pt x="60678" y="0"/>
                  <a:pt x="100189" y="27517"/>
                  <a:pt x="119239" y="32456"/>
                </a:cubicBezTo>
                <a:cubicBezTo>
                  <a:pt x="138289" y="37395"/>
                  <a:pt x="155928" y="20462"/>
                  <a:pt x="157339" y="36690"/>
                </a:cubicBezTo>
                <a:cubicBezTo>
                  <a:pt x="158750" y="52918"/>
                  <a:pt x="133350" y="109362"/>
                  <a:pt x="127705" y="129823"/>
                </a:cubicBezTo>
                <a:cubicBezTo>
                  <a:pt x="122061" y="150284"/>
                  <a:pt x="137583" y="156634"/>
                  <a:pt x="123472" y="159456"/>
                </a:cubicBezTo>
                <a:cubicBezTo>
                  <a:pt x="109361" y="162278"/>
                  <a:pt x="62795" y="150989"/>
                  <a:pt x="43039" y="146756"/>
                </a:cubicBezTo>
                <a:cubicBezTo>
                  <a:pt x="23284" y="142523"/>
                  <a:pt x="9878" y="146050"/>
                  <a:pt x="4939" y="134056"/>
                </a:cubicBezTo>
                <a:cubicBezTo>
                  <a:pt x="0" y="122062"/>
                  <a:pt x="9172" y="95957"/>
                  <a:pt x="13405" y="74790"/>
                </a:cubicBezTo>
                <a:cubicBezTo>
                  <a:pt x="17638" y="53623"/>
                  <a:pt x="25400" y="14112"/>
                  <a:pt x="43039" y="7056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9704" name="Group 19"/>
          <p:cNvGrpSpPr>
            <a:grpSpLocks/>
          </p:cNvGrpSpPr>
          <p:nvPr/>
        </p:nvGrpSpPr>
        <p:grpSpPr bwMode="auto">
          <a:xfrm>
            <a:off x="5000625" y="2278063"/>
            <a:ext cx="3983038" cy="4368800"/>
            <a:chOff x="5000585" y="2277523"/>
            <a:chExt cx="3982548" cy="4368971"/>
          </a:xfrm>
        </p:grpSpPr>
        <p:sp>
          <p:nvSpPr>
            <p:cNvPr id="29706" name="Rounded Rectangle 5"/>
            <p:cNvSpPr>
              <a:spLocks noChangeArrowheads="1"/>
            </p:cNvSpPr>
            <p:nvPr/>
          </p:nvSpPr>
          <p:spPr bwMode="auto">
            <a:xfrm>
              <a:off x="5000585" y="2277533"/>
              <a:ext cx="3982548" cy="4368961"/>
            </a:xfrm>
            <a:prstGeom prst="roundRect">
              <a:avLst>
                <a:gd name="adj" fmla="val 16667"/>
              </a:avLst>
            </a:prstGeom>
            <a:solidFill>
              <a:srgbClr val="B8D6FF">
                <a:alpha val="81960"/>
              </a:srgbClr>
            </a:solidFill>
            <a:ln w="635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TextBox 2"/>
            <p:cNvSpPr txBox="1">
              <a:spLocks noChangeArrowheads="1"/>
            </p:cNvSpPr>
            <p:nvPr/>
          </p:nvSpPr>
          <p:spPr bwMode="auto">
            <a:xfrm>
              <a:off x="6308052" y="5988708"/>
              <a:ext cx="171423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sz="2500" b="1">
                  <a:latin typeface="MS Reference Sans Serif" charset="0"/>
                  <a:cs typeface="MS Reference Sans Serif" charset="0"/>
                </a:rPr>
                <a:t>Log Area</a:t>
              </a:r>
              <a:endParaRPr lang="en-GB" sz="2500">
                <a:latin typeface="MS Reference Sans Serif" charset="0"/>
                <a:cs typeface="MS Reference Sans Serif" charset="0"/>
              </a:endParaRPr>
            </a:p>
          </p:txBody>
        </p:sp>
        <p:sp>
          <p:nvSpPr>
            <p:cNvPr id="29708" name="TextBox 2"/>
            <p:cNvSpPr txBox="1">
              <a:spLocks noChangeArrowheads="1"/>
            </p:cNvSpPr>
            <p:nvPr/>
          </p:nvSpPr>
          <p:spPr bwMode="auto">
            <a:xfrm rot="-5400000">
              <a:off x="3243189" y="4214930"/>
              <a:ext cx="4351867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sz="2500" b="1">
                  <a:latin typeface="MS Reference Sans Serif" charset="0"/>
                  <a:cs typeface="MS Reference Sans Serif" charset="0"/>
                </a:rPr>
                <a:t>Log num. species</a:t>
              </a:r>
              <a:endParaRPr lang="en-GB" sz="2500">
                <a:latin typeface="MS Reference Sans Serif" charset="0"/>
                <a:cs typeface="MS Reference Sans Serif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884714" y="5819374"/>
              <a:ext cx="2811116" cy="1588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bevel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8022813" y="3687278"/>
              <a:ext cx="214287" cy="214320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637099" y="3857147"/>
              <a:ext cx="214286" cy="214321"/>
            </a:xfrm>
            <a:prstGeom prst="ellipse">
              <a:avLst/>
            </a:prstGeom>
            <a:solidFill>
              <a:srgbClr val="FFFF00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281542" y="4039717"/>
              <a:ext cx="214286" cy="21432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781541" y="4147671"/>
              <a:ext cx="214287" cy="214320"/>
            </a:xfrm>
            <a:prstGeom prst="ellipse">
              <a:avLst/>
            </a:prstGeom>
            <a:solidFill>
              <a:srgbClr val="008000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08524" y="4361992"/>
              <a:ext cx="214287" cy="212733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5884714" y="3687278"/>
              <a:ext cx="2568259" cy="957299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4434476" y="4370724"/>
              <a:ext cx="2898888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5" name="TextBox 2"/>
          <p:cNvSpPr txBox="1">
            <a:spLocks noChangeArrowheads="1"/>
          </p:cNvSpPr>
          <p:nvPr/>
        </p:nvSpPr>
        <p:spPr bwMode="auto">
          <a:xfrm>
            <a:off x="3943350" y="1447800"/>
            <a:ext cx="56769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500" b="1">
                <a:latin typeface="MS Reference Sans Serif" charset="0"/>
                <a:cs typeface="MS Reference Sans Serif" charset="0"/>
              </a:rPr>
              <a:t>Species Area Relationship</a:t>
            </a:r>
          </a:p>
        </p:txBody>
      </p:sp>
    </p:spTree>
    <p:extLst>
      <p:ext uri="{BB962C8B-B14F-4D97-AF65-F5344CB8AC3E}">
        <p14:creationId xmlns:p14="http://schemas.microsoft.com/office/powerpoint/2010/main" val="355718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6" descr="DSC_26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6425" y="-17463"/>
            <a:ext cx="10353675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3055938" y="2949575"/>
            <a:ext cx="1509712" cy="1014413"/>
          </a:xfrm>
          <a:custGeom>
            <a:avLst/>
            <a:gdLst>
              <a:gd name="connsiteX0" fmla="*/ 595489 w 1612900"/>
              <a:gd name="connsiteY0" fmla="*/ 1048455 h 1083733"/>
              <a:gd name="connsiteX1" fmla="*/ 333022 w 1612900"/>
              <a:gd name="connsiteY1" fmla="*/ 802922 h 1083733"/>
              <a:gd name="connsiteX2" fmla="*/ 112889 w 1612900"/>
              <a:gd name="connsiteY2" fmla="*/ 506589 h 1083733"/>
              <a:gd name="connsiteX3" fmla="*/ 45156 w 1612900"/>
              <a:gd name="connsiteY3" fmla="*/ 303389 h 1083733"/>
              <a:gd name="connsiteX4" fmla="*/ 62089 w 1612900"/>
              <a:gd name="connsiteY4" fmla="*/ 261055 h 1083733"/>
              <a:gd name="connsiteX5" fmla="*/ 417689 w 1612900"/>
              <a:gd name="connsiteY5" fmla="*/ 269522 h 1083733"/>
              <a:gd name="connsiteX6" fmla="*/ 815622 w 1612900"/>
              <a:gd name="connsiteY6" fmla="*/ 167922 h 1083733"/>
              <a:gd name="connsiteX7" fmla="*/ 1010356 w 1612900"/>
              <a:gd name="connsiteY7" fmla="*/ 40922 h 1083733"/>
              <a:gd name="connsiteX8" fmla="*/ 1052689 w 1612900"/>
              <a:gd name="connsiteY8" fmla="*/ 49389 h 1083733"/>
              <a:gd name="connsiteX9" fmla="*/ 1188156 w 1612900"/>
              <a:gd name="connsiteY9" fmla="*/ 337255 h 1083733"/>
              <a:gd name="connsiteX10" fmla="*/ 1349022 w 1612900"/>
              <a:gd name="connsiteY10" fmla="*/ 540455 h 1083733"/>
              <a:gd name="connsiteX11" fmla="*/ 1509889 w 1612900"/>
              <a:gd name="connsiteY11" fmla="*/ 735189 h 1083733"/>
              <a:gd name="connsiteX12" fmla="*/ 1603022 w 1612900"/>
              <a:gd name="connsiteY12" fmla="*/ 802922 h 1083733"/>
              <a:gd name="connsiteX13" fmla="*/ 1569156 w 1612900"/>
              <a:gd name="connsiteY13" fmla="*/ 811389 h 1083733"/>
              <a:gd name="connsiteX14" fmla="*/ 1171222 w 1612900"/>
              <a:gd name="connsiteY14" fmla="*/ 904522 h 1083733"/>
              <a:gd name="connsiteX15" fmla="*/ 781756 w 1612900"/>
              <a:gd name="connsiteY15" fmla="*/ 1014589 h 1083733"/>
              <a:gd name="connsiteX16" fmla="*/ 595489 w 1612900"/>
              <a:gd name="connsiteY16" fmla="*/ 1048455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2900" h="1083733">
                <a:moveTo>
                  <a:pt x="595489" y="1048455"/>
                </a:moveTo>
                <a:cubicBezTo>
                  <a:pt x="520700" y="1013177"/>
                  <a:pt x="413455" y="893233"/>
                  <a:pt x="333022" y="802922"/>
                </a:cubicBezTo>
                <a:cubicBezTo>
                  <a:pt x="252589" y="712611"/>
                  <a:pt x="160867" y="589844"/>
                  <a:pt x="112889" y="506589"/>
                </a:cubicBezTo>
                <a:cubicBezTo>
                  <a:pt x="64911" y="423334"/>
                  <a:pt x="53623" y="344311"/>
                  <a:pt x="45156" y="303389"/>
                </a:cubicBezTo>
                <a:cubicBezTo>
                  <a:pt x="36689" y="262467"/>
                  <a:pt x="0" y="266699"/>
                  <a:pt x="62089" y="261055"/>
                </a:cubicBezTo>
                <a:cubicBezTo>
                  <a:pt x="124178" y="255411"/>
                  <a:pt x="292100" y="285044"/>
                  <a:pt x="417689" y="269522"/>
                </a:cubicBezTo>
                <a:cubicBezTo>
                  <a:pt x="543278" y="254000"/>
                  <a:pt x="716844" y="206022"/>
                  <a:pt x="815622" y="167922"/>
                </a:cubicBezTo>
                <a:cubicBezTo>
                  <a:pt x="914400" y="129822"/>
                  <a:pt x="970845" y="60677"/>
                  <a:pt x="1010356" y="40922"/>
                </a:cubicBezTo>
                <a:cubicBezTo>
                  <a:pt x="1049867" y="21167"/>
                  <a:pt x="1023056" y="0"/>
                  <a:pt x="1052689" y="49389"/>
                </a:cubicBezTo>
                <a:cubicBezTo>
                  <a:pt x="1082322" y="98778"/>
                  <a:pt x="1138767" y="255411"/>
                  <a:pt x="1188156" y="337255"/>
                </a:cubicBezTo>
                <a:cubicBezTo>
                  <a:pt x="1237545" y="419099"/>
                  <a:pt x="1295400" y="474133"/>
                  <a:pt x="1349022" y="540455"/>
                </a:cubicBezTo>
                <a:cubicBezTo>
                  <a:pt x="1402644" y="606777"/>
                  <a:pt x="1467556" y="691445"/>
                  <a:pt x="1509889" y="735189"/>
                </a:cubicBezTo>
                <a:cubicBezTo>
                  <a:pt x="1552222" y="778933"/>
                  <a:pt x="1593144" y="790222"/>
                  <a:pt x="1603022" y="802922"/>
                </a:cubicBezTo>
                <a:cubicBezTo>
                  <a:pt x="1612900" y="815622"/>
                  <a:pt x="1569156" y="811389"/>
                  <a:pt x="1569156" y="811389"/>
                </a:cubicBezTo>
                <a:cubicBezTo>
                  <a:pt x="1497189" y="828322"/>
                  <a:pt x="1302455" y="870655"/>
                  <a:pt x="1171222" y="904522"/>
                </a:cubicBezTo>
                <a:cubicBezTo>
                  <a:pt x="1039989" y="938389"/>
                  <a:pt x="876300" y="990600"/>
                  <a:pt x="781756" y="1014589"/>
                </a:cubicBezTo>
                <a:cubicBezTo>
                  <a:pt x="687212" y="1038578"/>
                  <a:pt x="670278" y="1083733"/>
                  <a:pt x="595489" y="1048455"/>
                </a:cubicBez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257300" y="3598863"/>
            <a:ext cx="406400" cy="300037"/>
          </a:xfrm>
          <a:custGeom>
            <a:avLst/>
            <a:gdLst>
              <a:gd name="connsiteX0" fmla="*/ 194733 w 406400"/>
              <a:gd name="connsiteY0" fmla="*/ 0 h 300567"/>
              <a:gd name="connsiteX1" fmla="*/ 97367 w 406400"/>
              <a:gd name="connsiteY1" fmla="*/ 50800 h 300567"/>
              <a:gd name="connsiteX2" fmla="*/ 0 w 406400"/>
              <a:gd name="connsiteY2" fmla="*/ 59267 h 300567"/>
              <a:gd name="connsiteX3" fmla="*/ 93133 w 406400"/>
              <a:gd name="connsiteY3" fmla="*/ 186267 h 300567"/>
              <a:gd name="connsiteX4" fmla="*/ 148167 w 406400"/>
              <a:gd name="connsiteY4" fmla="*/ 300567 h 300567"/>
              <a:gd name="connsiteX5" fmla="*/ 309033 w 406400"/>
              <a:gd name="connsiteY5" fmla="*/ 249767 h 300567"/>
              <a:gd name="connsiteX6" fmla="*/ 406400 w 406400"/>
              <a:gd name="connsiteY6" fmla="*/ 169334 h 300567"/>
              <a:gd name="connsiteX7" fmla="*/ 296333 w 406400"/>
              <a:gd name="connsiteY7" fmla="*/ 80434 h 300567"/>
              <a:gd name="connsiteX8" fmla="*/ 194733 w 406400"/>
              <a:gd name="connsiteY8" fmla="*/ 0 h 30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" h="300567">
                <a:moveTo>
                  <a:pt x="194733" y="0"/>
                </a:moveTo>
                <a:lnTo>
                  <a:pt x="97367" y="50800"/>
                </a:lnTo>
                <a:lnTo>
                  <a:pt x="0" y="59267"/>
                </a:lnTo>
                <a:lnTo>
                  <a:pt x="93133" y="186267"/>
                </a:lnTo>
                <a:lnTo>
                  <a:pt x="148167" y="300567"/>
                </a:lnTo>
                <a:lnTo>
                  <a:pt x="309033" y="249767"/>
                </a:lnTo>
                <a:lnTo>
                  <a:pt x="406400" y="169334"/>
                </a:lnTo>
                <a:lnTo>
                  <a:pt x="296333" y="80434"/>
                </a:lnTo>
                <a:lnTo>
                  <a:pt x="194733" y="0"/>
                </a:lnTo>
                <a:close/>
              </a:path>
            </a:pathLst>
          </a:custGeom>
          <a:noFill/>
          <a:ln w="1905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-22225" y="4254500"/>
            <a:ext cx="1223963" cy="738188"/>
          </a:xfrm>
          <a:custGeom>
            <a:avLst/>
            <a:gdLst>
              <a:gd name="connsiteX0" fmla="*/ 716845 w 1563511"/>
              <a:gd name="connsiteY0" fmla="*/ 0 h 943329"/>
              <a:gd name="connsiteX1" fmla="*/ 450145 w 1563511"/>
              <a:gd name="connsiteY1" fmla="*/ 182034 h 943329"/>
              <a:gd name="connsiteX2" fmla="*/ 77611 w 1563511"/>
              <a:gd name="connsiteY2" fmla="*/ 359834 h 943329"/>
              <a:gd name="connsiteX3" fmla="*/ 52211 w 1563511"/>
              <a:gd name="connsiteY3" fmla="*/ 410634 h 943329"/>
              <a:gd name="connsiteX4" fmla="*/ 390878 w 1563511"/>
              <a:gd name="connsiteY4" fmla="*/ 673100 h 943329"/>
              <a:gd name="connsiteX5" fmla="*/ 763411 w 1563511"/>
              <a:gd name="connsiteY5" fmla="*/ 905934 h 943329"/>
              <a:gd name="connsiteX6" fmla="*/ 843845 w 1563511"/>
              <a:gd name="connsiteY6" fmla="*/ 897467 h 943329"/>
              <a:gd name="connsiteX7" fmla="*/ 1063978 w 1563511"/>
              <a:gd name="connsiteY7" fmla="*/ 651934 h 943329"/>
              <a:gd name="connsiteX8" fmla="*/ 1356078 w 1563511"/>
              <a:gd name="connsiteY8" fmla="*/ 448734 h 943329"/>
              <a:gd name="connsiteX9" fmla="*/ 1563511 w 1563511"/>
              <a:gd name="connsiteY9" fmla="*/ 342900 h 943329"/>
              <a:gd name="connsiteX10" fmla="*/ 1563511 w 1563511"/>
              <a:gd name="connsiteY10" fmla="*/ 342900 h 943329"/>
              <a:gd name="connsiteX11" fmla="*/ 1436511 w 1563511"/>
              <a:gd name="connsiteY11" fmla="*/ 283634 h 943329"/>
              <a:gd name="connsiteX12" fmla="*/ 1110545 w 1563511"/>
              <a:gd name="connsiteY12" fmla="*/ 131234 h 943329"/>
              <a:gd name="connsiteX13" fmla="*/ 826911 w 1563511"/>
              <a:gd name="connsiteY13" fmla="*/ 38100 h 943329"/>
              <a:gd name="connsiteX14" fmla="*/ 716845 w 1563511"/>
              <a:gd name="connsiteY14" fmla="*/ 0 h 94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63511" h="943329">
                <a:moveTo>
                  <a:pt x="716845" y="0"/>
                </a:moveTo>
                <a:cubicBezTo>
                  <a:pt x="636764" y="61031"/>
                  <a:pt x="556684" y="122062"/>
                  <a:pt x="450145" y="182034"/>
                </a:cubicBezTo>
                <a:cubicBezTo>
                  <a:pt x="343606" y="242006"/>
                  <a:pt x="143933" y="321734"/>
                  <a:pt x="77611" y="359834"/>
                </a:cubicBezTo>
                <a:cubicBezTo>
                  <a:pt x="11289" y="397934"/>
                  <a:pt x="0" y="358423"/>
                  <a:pt x="52211" y="410634"/>
                </a:cubicBezTo>
                <a:cubicBezTo>
                  <a:pt x="104422" y="462845"/>
                  <a:pt x="272345" y="590550"/>
                  <a:pt x="390878" y="673100"/>
                </a:cubicBezTo>
                <a:cubicBezTo>
                  <a:pt x="509411" y="755650"/>
                  <a:pt x="687917" y="868540"/>
                  <a:pt x="763411" y="905934"/>
                </a:cubicBezTo>
                <a:cubicBezTo>
                  <a:pt x="838906" y="943329"/>
                  <a:pt x="793751" y="939800"/>
                  <a:pt x="843845" y="897467"/>
                </a:cubicBezTo>
                <a:cubicBezTo>
                  <a:pt x="893940" y="855134"/>
                  <a:pt x="978606" y="726723"/>
                  <a:pt x="1063978" y="651934"/>
                </a:cubicBezTo>
                <a:cubicBezTo>
                  <a:pt x="1149350" y="577145"/>
                  <a:pt x="1272823" y="500240"/>
                  <a:pt x="1356078" y="448734"/>
                </a:cubicBezTo>
                <a:cubicBezTo>
                  <a:pt x="1439333" y="397228"/>
                  <a:pt x="1563511" y="342900"/>
                  <a:pt x="1563511" y="342900"/>
                </a:cubicBezTo>
                <a:lnTo>
                  <a:pt x="1563511" y="342900"/>
                </a:lnTo>
                <a:lnTo>
                  <a:pt x="1436511" y="283634"/>
                </a:lnTo>
                <a:cubicBezTo>
                  <a:pt x="1361017" y="248356"/>
                  <a:pt x="1212145" y="172156"/>
                  <a:pt x="1110545" y="131234"/>
                </a:cubicBezTo>
                <a:cubicBezTo>
                  <a:pt x="1008945" y="90312"/>
                  <a:pt x="826911" y="38100"/>
                  <a:pt x="826911" y="38100"/>
                </a:cubicBezTo>
                <a:lnTo>
                  <a:pt x="716845" y="0"/>
                </a:lnTo>
                <a:close/>
              </a:path>
            </a:pathLst>
          </a:custGeom>
          <a:noFill/>
          <a:ln w="1905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722438" y="1570038"/>
            <a:ext cx="1803400" cy="1181100"/>
          </a:xfrm>
          <a:custGeom>
            <a:avLst/>
            <a:gdLst>
              <a:gd name="connsiteX0" fmla="*/ 163512 w 1579033"/>
              <a:gd name="connsiteY0" fmla="*/ 648758 h 1071033"/>
              <a:gd name="connsiteX1" fmla="*/ 357187 w 1579033"/>
              <a:gd name="connsiteY1" fmla="*/ 791633 h 1071033"/>
              <a:gd name="connsiteX2" fmla="*/ 582612 w 1579033"/>
              <a:gd name="connsiteY2" fmla="*/ 940858 h 1071033"/>
              <a:gd name="connsiteX3" fmla="*/ 830262 w 1579033"/>
              <a:gd name="connsiteY3" fmla="*/ 1010708 h 1071033"/>
              <a:gd name="connsiteX4" fmla="*/ 1128712 w 1579033"/>
              <a:gd name="connsiteY4" fmla="*/ 1061508 h 1071033"/>
              <a:gd name="connsiteX5" fmla="*/ 1138237 w 1579033"/>
              <a:gd name="connsiteY5" fmla="*/ 1045633 h 1071033"/>
              <a:gd name="connsiteX6" fmla="*/ 1198562 w 1579033"/>
              <a:gd name="connsiteY6" fmla="*/ 909108 h 1071033"/>
              <a:gd name="connsiteX7" fmla="*/ 1277937 w 1579033"/>
              <a:gd name="connsiteY7" fmla="*/ 861483 h 1071033"/>
              <a:gd name="connsiteX8" fmla="*/ 1303337 w 1579033"/>
              <a:gd name="connsiteY8" fmla="*/ 839258 h 1071033"/>
              <a:gd name="connsiteX9" fmla="*/ 1350962 w 1579033"/>
              <a:gd name="connsiteY9" fmla="*/ 744008 h 1071033"/>
              <a:gd name="connsiteX10" fmla="*/ 1443037 w 1579033"/>
              <a:gd name="connsiteY10" fmla="*/ 613833 h 1071033"/>
              <a:gd name="connsiteX11" fmla="*/ 1506537 w 1579033"/>
              <a:gd name="connsiteY11" fmla="*/ 550333 h 1071033"/>
              <a:gd name="connsiteX12" fmla="*/ 1557337 w 1579033"/>
              <a:gd name="connsiteY12" fmla="*/ 426508 h 1071033"/>
              <a:gd name="connsiteX13" fmla="*/ 1560512 w 1579033"/>
              <a:gd name="connsiteY13" fmla="*/ 356658 h 1071033"/>
              <a:gd name="connsiteX14" fmla="*/ 1446212 w 1579033"/>
              <a:gd name="connsiteY14" fmla="*/ 369358 h 1071033"/>
              <a:gd name="connsiteX15" fmla="*/ 1449387 w 1579033"/>
              <a:gd name="connsiteY15" fmla="*/ 340783 h 1071033"/>
              <a:gd name="connsiteX16" fmla="*/ 1411287 w 1579033"/>
              <a:gd name="connsiteY16" fmla="*/ 213783 h 1071033"/>
              <a:gd name="connsiteX17" fmla="*/ 1389062 w 1579033"/>
              <a:gd name="connsiteY17" fmla="*/ 197908 h 1071033"/>
              <a:gd name="connsiteX18" fmla="*/ 1268412 w 1579033"/>
              <a:gd name="connsiteY18" fmla="*/ 194733 h 1071033"/>
              <a:gd name="connsiteX19" fmla="*/ 1106487 w 1579033"/>
              <a:gd name="connsiteY19" fmla="*/ 137583 h 1071033"/>
              <a:gd name="connsiteX20" fmla="*/ 846137 w 1579033"/>
              <a:gd name="connsiteY20" fmla="*/ 96308 h 1071033"/>
              <a:gd name="connsiteX21" fmla="*/ 677862 w 1579033"/>
              <a:gd name="connsiteY21" fmla="*/ 80433 h 1071033"/>
              <a:gd name="connsiteX22" fmla="*/ 531812 w 1579033"/>
              <a:gd name="connsiteY22" fmla="*/ 35983 h 1071033"/>
              <a:gd name="connsiteX23" fmla="*/ 319087 w 1579033"/>
              <a:gd name="connsiteY23" fmla="*/ 4233 h 1071033"/>
              <a:gd name="connsiteX24" fmla="*/ 274637 w 1579033"/>
              <a:gd name="connsiteY24" fmla="*/ 20108 h 1071033"/>
              <a:gd name="connsiteX25" fmla="*/ 236537 w 1579033"/>
              <a:gd name="connsiteY25" fmla="*/ 124883 h 1071033"/>
              <a:gd name="connsiteX26" fmla="*/ 214312 w 1579033"/>
              <a:gd name="connsiteY26" fmla="*/ 255058 h 1071033"/>
              <a:gd name="connsiteX27" fmla="*/ 195262 w 1579033"/>
              <a:gd name="connsiteY27" fmla="*/ 305858 h 1071033"/>
              <a:gd name="connsiteX28" fmla="*/ 185737 w 1579033"/>
              <a:gd name="connsiteY28" fmla="*/ 305858 h 1071033"/>
              <a:gd name="connsiteX29" fmla="*/ 119062 w 1579033"/>
              <a:gd name="connsiteY29" fmla="*/ 397933 h 1071033"/>
              <a:gd name="connsiteX30" fmla="*/ 100012 w 1579033"/>
              <a:gd name="connsiteY30" fmla="*/ 480483 h 1071033"/>
              <a:gd name="connsiteX31" fmla="*/ 77787 w 1579033"/>
              <a:gd name="connsiteY31" fmla="*/ 502708 h 1071033"/>
              <a:gd name="connsiteX32" fmla="*/ 42862 w 1579033"/>
              <a:gd name="connsiteY32" fmla="*/ 537633 h 1071033"/>
              <a:gd name="connsiteX33" fmla="*/ 20637 w 1579033"/>
              <a:gd name="connsiteY33" fmla="*/ 575733 h 1071033"/>
              <a:gd name="connsiteX34" fmla="*/ 163512 w 1579033"/>
              <a:gd name="connsiteY34" fmla="*/ 648758 h 10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79033" h="1071033">
                <a:moveTo>
                  <a:pt x="163512" y="648758"/>
                </a:moveTo>
                <a:cubicBezTo>
                  <a:pt x="219604" y="684741"/>
                  <a:pt x="287337" y="742950"/>
                  <a:pt x="357187" y="791633"/>
                </a:cubicBezTo>
                <a:cubicBezTo>
                  <a:pt x="427037" y="840316"/>
                  <a:pt x="503766" y="904346"/>
                  <a:pt x="582612" y="940858"/>
                </a:cubicBezTo>
                <a:cubicBezTo>
                  <a:pt x="661458" y="977370"/>
                  <a:pt x="739245" y="990600"/>
                  <a:pt x="830262" y="1010708"/>
                </a:cubicBezTo>
                <a:cubicBezTo>
                  <a:pt x="921279" y="1030816"/>
                  <a:pt x="1077383" y="1055687"/>
                  <a:pt x="1128712" y="1061508"/>
                </a:cubicBezTo>
                <a:cubicBezTo>
                  <a:pt x="1180041" y="1067329"/>
                  <a:pt x="1126595" y="1071033"/>
                  <a:pt x="1138237" y="1045633"/>
                </a:cubicBezTo>
                <a:cubicBezTo>
                  <a:pt x="1149879" y="1020233"/>
                  <a:pt x="1175279" y="939800"/>
                  <a:pt x="1198562" y="909108"/>
                </a:cubicBezTo>
                <a:cubicBezTo>
                  <a:pt x="1221845" y="878416"/>
                  <a:pt x="1260475" y="873125"/>
                  <a:pt x="1277937" y="861483"/>
                </a:cubicBezTo>
                <a:cubicBezTo>
                  <a:pt x="1295399" y="849841"/>
                  <a:pt x="1291166" y="858837"/>
                  <a:pt x="1303337" y="839258"/>
                </a:cubicBezTo>
                <a:cubicBezTo>
                  <a:pt x="1315508" y="819679"/>
                  <a:pt x="1327679" y="781579"/>
                  <a:pt x="1350962" y="744008"/>
                </a:cubicBezTo>
                <a:cubicBezTo>
                  <a:pt x="1374245" y="706437"/>
                  <a:pt x="1417108" y="646112"/>
                  <a:pt x="1443037" y="613833"/>
                </a:cubicBezTo>
                <a:cubicBezTo>
                  <a:pt x="1468966" y="581554"/>
                  <a:pt x="1487487" y="581554"/>
                  <a:pt x="1506537" y="550333"/>
                </a:cubicBezTo>
                <a:cubicBezTo>
                  <a:pt x="1525587" y="519112"/>
                  <a:pt x="1548341" y="458787"/>
                  <a:pt x="1557337" y="426508"/>
                </a:cubicBezTo>
                <a:cubicBezTo>
                  <a:pt x="1566333" y="394229"/>
                  <a:pt x="1579033" y="366183"/>
                  <a:pt x="1560512" y="356658"/>
                </a:cubicBezTo>
                <a:cubicBezTo>
                  <a:pt x="1541991" y="347133"/>
                  <a:pt x="1464733" y="372004"/>
                  <a:pt x="1446212" y="369358"/>
                </a:cubicBezTo>
                <a:cubicBezTo>
                  <a:pt x="1427691" y="366712"/>
                  <a:pt x="1455208" y="366712"/>
                  <a:pt x="1449387" y="340783"/>
                </a:cubicBezTo>
                <a:cubicBezTo>
                  <a:pt x="1443566" y="314854"/>
                  <a:pt x="1421341" y="237595"/>
                  <a:pt x="1411287" y="213783"/>
                </a:cubicBezTo>
                <a:cubicBezTo>
                  <a:pt x="1401233" y="189971"/>
                  <a:pt x="1412875" y="201083"/>
                  <a:pt x="1389062" y="197908"/>
                </a:cubicBezTo>
                <a:cubicBezTo>
                  <a:pt x="1365250" y="194733"/>
                  <a:pt x="1315508" y="204787"/>
                  <a:pt x="1268412" y="194733"/>
                </a:cubicBezTo>
                <a:cubicBezTo>
                  <a:pt x="1221316" y="184679"/>
                  <a:pt x="1176866" y="153987"/>
                  <a:pt x="1106487" y="137583"/>
                </a:cubicBezTo>
                <a:cubicBezTo>
                  <a:pt x="1036108" y="121179"/>
                  <a:pt x="917575" y="105833"/>
                  <a:pt x="846137" y="96308"/>
                </a:cubicBezTo>
                <a:cubicBezTo>
                  <a:pt x="774700" y="86783"/>
                  <a:pt x="730250" y="90487"/>
                  <a:pt x="677862" y="80433"/>
                </a:cubicBezTo>
                <a:cubicBezTo>
                  <a:pt x="625475" y="70379"/>
                  <a:pt x="591608" y="48683"/>
                  <a:pt x="531812" y="35983"/>
                </a:cubicBezTo>
                <a:cubicBezTo>
                  <a:pt x="472016" y="23283"/>
                  <a:pt x="361949" y="6879"/>
                  <a:pt x="319087" y="4233"/>
                </a:cubicBezTo>
                <a:cubicBezTo>
                  <a:pt x="276225" y="1587"/>
                  <a:pt x="288395" y="0"/>
                  <a:pt x="274637" y="20108"/>
                </a:cubicBezTo>
                <a:cubicBezTo>
                  <a:pt x="260879" y="40216"/>
                  <a:pt x="246591" y="85725"/>
                  <a:pt x="236537" y="124883"/>
                </a:cubicBezTo>
                <a:cubicBezTo>
                  <a:pt x="226483" y="164041"/>
                  <a:pt x="221191" y="224896"/>
                  <a:pt x="214312" y="255058"/>
                </a:cubicBezTo>
                <a:cubicBezTo>
                  <a:pt x="207433" y="285220"/>
                  <a:pt x="200025" y="297391"/>
                  <a:pt x="195262" y="305858"/>
                </a:cubicBezTo>
                <a:cubicBezTo>
                  <a:pt x="190499" y="314325"/>
                  <a:pt x="198437" y="290512"/>
                  <a:pt x="185737" y="305858"/>
                </a:cubicBezTo>
                <a:cubicBezTo>
                  <a:pt x="173037" y="321204"/>
                  <a:pt x="133349" y="368829"/>
                  <a:pt x="119062" y="397933"/>
                </a:cubicBezTo>
                <a:cubicBezTo>
                  <a:pt x="104775" y="427037"/>
                  <a:pt x="106891" y="463021"/>
                  <a:pt x="100012" y="480483"/>
                </a:cubicBezTo>
                <a:cubicBezTo>
                  <a:pt x="93133" y="497945"/>
                  <a:pt x="77787" y="502708"/>
                  <a:pt x="77787" y="502708"/>
                </a:cubicBezTo>
                <a:cubicBezTo>
                  <a:pt x="68262" y="512233"/>
                  <a:pt x="52387" y="525462"/>
                  <a:pt x="42862" y="537633"/>
                </a:cubicBezTo>
                <a:cubicBezTo>
                  <a:pt x="33337" y="549804"/>
                  <a:pt x="0" y="556683"/>
                  <a:pt x="20637" y="575733"/>
                </a:cubicBezTo>
                <a:cubicBezTo>
                  <a:pt x="41274" y="594783"/>
                  <a:pt x="107420" y="612775"/>
                  <a:pt x="163512" y="648758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212975" y="2879725"/>
            <a:ext cx="158750" cy="161925"/>
          </a:xfrm>
          <a:custGeom>
            <a:avLst/>
            <a:gdLst>
              <a:gd name="connsiteX0" fmla="*/ 43039 w 158750"/>
              <a:gd name="connsiteY0" fmla="*/ 7056 h 162278"/>
              <a:gd name="connsiteX1" fmla="*/ 119239 w 158750"/>
              <a:gd name="connsiteY1" fmla="*/ 32456 h 162278"/>
              <a:gd name="connsiteX2" fmla="*/ 157339 w 158750"/>
              <a:gd name="connsiteY2" fmla="*/ 36690 h 162278"/>
              <a:gd name="connsiteX3" fmla="*/ 127705 w 158750"/>
              <a:gd name="connsiteY3" fmla="*/ 129823 h 162278"/>
              <a:gd name="connsiteX4" fmla="*/ 123472 w 158750"/>
              <a:gd name="connsiteY4" fmla="*/ 159456 h 162278"/>
              <a:gd name="connsiteX5" fmla="*/ 43039 w 158750"/>
              <a:gd name="connsiteY5" fmla="*/ 146756 h 162278"/>
              <a:gd name="connsiteX6" fmla="*/ 4939 w 158750"/>
              <a:gd name="connsiteY6" fmla="*/ 134056 h 162278"/>
              <a:gd name="connsiteX7" fmla="*/ 13405 w 158750"/>
              <a:gd name="connsiteY7" fmla="*/ 74790 h 162278"/>
              <a:gd name="connsiteX8" fmla="*/ 43039 w 158750"/>
              <a:gd name="connsiteY8" fmla="*/ 7056 h 16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750" h="162278">
                <a:moveTo>
                  <a:pt x="43039" y="7056"/>
                </a:moveTo>
                <a:cubicBezTo>
                  <a:pt x="60678" y="0"/>
                  <a:pt x="100189" y="27517"/>
                  <a:pt x="119239" y="32456"/>
                </a:cubicBezTo>
                <a:cubicBezTo>
                  <a:pt x="138289" y="37395"/>
                  <a:pt x="155928" y="20462"/>
                  <a:pt x="157339" y="36690"/>
                </a:cubicBezTo>
                <a:cubicBezTo>
                  <a:pt x="158750" y="52918"/>
                  <a:pt x="133350" y="109362"/>
                  <a:pt x="127705" y="129823"/>
                </a:cubicBezTo>
                <a:cubicBezTo>
                  <a:pt x="122061" y="150284"/>
                  <a:pt x="137583" y="156634"/>
                  <a:pt x="123472" y="159456"/>
                </a:cubicBezTo>
                <a:cubicBezTo>
                  <a:pt x="109361" y="162278"/>
                  <a:pt x="62795" y="150989"/>
                  <a:pt x="43039" y="146756"/>
                </a:cubicBezTo>
                <a:cubicBezTo>
                  <a:pt x="23284" y="142523"/>
                  <a:pt x="9878" y="146050"/>
                  <a:pt x="4939" y="134056"/>
                </a:cubicBezTo>
                <a:cubicBezTo>
                  <a:pt x="0" y="122062"/>
                  <a:pt x="9172" y="95957"/>
                  <a:pt x="13405" y="74790"/>
                </a:cubicBezTo>
                <a:cubicBezTo>
                  <a:pt x="17638" y="53623"/>
                  <a:pt x="25400" y="14112"/>
                  <a:pt x="43039" y="7056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9704" name="Group 19"/>
          <p:cNvGrpSpPr>
            <a:grpSpLocks/>
          </p:cNvGrpSpPr>
          <p:nvPr/>
        </p:nvGrpSpPr>
        <p:grpSpPr bwMode="auto">
          <a:xfrm>
            <a:off x="5000625" y="2278063"/>
            <a:ext cx="3983038" cy="4368800"/>
            <a:chOff x="5000585" y="2277523"/>
            <a:chExt cx="3982548" cy="4368971"/>
          </a:xfrm>
        </p:grpSpPr>
        <p:sp>
          <p:nvSpPr>
            <p:cNvPr id="29706" name="Rounded Rectangle 5"/>
            <p:cNvSpPr>
              <a:spLocks noChangeArrowheads="1"/>
            </p:cNvSpPr>
            <p:nvPr/>
          </p:nvSpPr>
          <p:spPr bwMode="auto">
            <a:xfrm>
              <a:off x="5000585" y="2277533"/>
              <a:ext cx="3982548" cy="4368961"/>
            </a:xfrm>
            <a:prstGeom prst="roundRect">
              <a:avLst>
                <a:gd name="adj" fmla="val 16667"/>
              </a:avLst>
            </a:prstGeom>
            <a:solidFill>
              <a:srgbClr val="B8D6FF">
                <a:alpha val="81960"/>
              </a:srgbClr>
            </a:solidFill>
            <a:ln w="635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TextBox 2"/>
            <p:cNvSpPr txBox="1">
              <a:spLocks noChangeArrowheads="1"/>
            </p:cNvSpPr>
            <p:nvPr/>
          </p:nvSpPr>
          <p:spPr bwMode="auto">
            <a:xfrm>
              <a:off x="6308052" y="5988708"/>
              <a:ext cx="171423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sz="2500" b="1">
                  <a:latin typeface="MS Reference Sans Serif" charset="0"/>
                  <a:cs typeface="MS Reference Sans Serif" charset="0"/>
                </a:rPr>
                <a:t>Log Area</a:t>
              </a:r>
              <a:endParaRPr lang="en-GB" sz="2500">
                <a:latin typeface="MS Reference Sans Serif" charset="0"/>
                <a:cs typeface="MS Reference Sans Serif" charset="0"/>
              </a:endParaRPr>
            </a:p>
          </p:txBody>
        </p:sp>
        <p:sp>
          <p:nvSpPr>
            <p:cNvPr id="29708" name="TextBox 2"/>
            <p:cNvSpPr txBox="1">
              <a:spLocks noChangeArrowheads="1"/>
            </p:cNvSpPr>
            <p:nvPr/>
          </p:nvSpPr>
          <p:spPr bwMode="auto">
            <a:xfrm rot="-5400000">
              <a:off x="3243189" y="4214930"/>
              <a:ext cx="4351867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sz="2500" b="1">
                  <a:latin typeface="MS Reference Sans Serif" charset="0"/>
                  <a:cs typeface="MS Reference Sans Serif" charset="0"/>
                </a:rPr>
                <a:t>Log num. species</a:t>
              </a:r>
              <a:endParaRPr lang="en-GB" sz="2500">
                <a:latin typeface="MS Reference Sans Serif" charset="0"/>
                <a:cs typeface="MS Reference Sans Serif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884714" y="5819374"/>
              <a:ext cx="2811116" cy="1588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bevel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8022813" y="3687278"/>
              <a:ext cx="214287" cy="214320"/>
            </a:xfrm>
            <a:prstGeom prst="ellipse">
              <a:avLst/>
            </a:prstGeom>
            <a:solidFill>
              <a:srgbClr val="FF0000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637099" y="3857147"/>
              <a:ext cx="214286" cy="214321"/>
            </a:xfrm>
            <a:prstGeom prst="ellipse">
              <a:avLst/>
            </a:prstGeom>
            <a:solidFill>
              <a:srgbClr val="FFFF00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281542" y="4039717"/>
              <a:ext cx="214286" cy="214320"/>
            </a:xfrm>
            <a:prstGeom prst="ellipse">
              <a:avLst/>
            </a:prstGeom>
            <a:solidFill>
              <a:srgbClr val="0000FF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781541" y="4147671"/>
              <a:ext cx="214287" cy="214320"/>
            </a:xfrm>
            <a:prstGeom prst="ellipse">
              <a:avLst/>
            </a:prstGeom>
            <a:solidFill>
              <a:srgbClr val="008000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08524" y="4361992"/>
              <a:ext cx="214287" cy="212733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5884714" y="3687278"/>
              <a:ext cx="2568259" cy="957299"/>
            </a:xfrm>
            <a:prstGeom prst="line">
              <a:avLst/>
            </a:prstGeom>
            <a:ln w="508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4434476" y="4370724"/>
              <a:ext cx="2898888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05" name="TextBox 2"/>
          <p:cNvSpPr txBox="1">
            <a:spLocks noChangeArrowheads="1"/>
          </p:cNvSpPr>
          <p:nvPr/>
        </p:nvSpPr>
        <p:spPr bwMode="auto">
          <a:xfrm>
            <a:off x="3943350" y="1447800"/>
            <a:ext cx="56769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500" b="1">
                <a:latin typeface="MS Reference Sans Serif" charset="0"/>
                <a:cs typeface="MS Reference Sans Serif" charset="0"/>
              </a:rPr>
              <a:t>Species Area Relationship</a:t>
            </a:r>
          </a:p>
        </p:txBody>
      </p:sp>
      <p:sp>
        <p:nvSpPr>
          <p:cNvPr id="24" name="Rounded Rectangle 5"/>
          <p:cNvSpPr>
            <a:spLocks noChangeArrowheads="1"/>
          </p:cNvSpPr>
          <p:nvPr/>
        </p:nvSpPr>
        <p:spPr bwMode="auto">
          <a:xfrm>
            <a:off x="221456" y="2278073"/>
            <a:ext cx="3983038" cy="4368790"/>
          </a:xfrm>
          <a:prstGeom prst="roundRect">
            <a:avLst>
              <a:gd name="adj" fmla="val 16667"/>
            </a:avLst>
          </a:prstGeom>
          <a:solidFill>
            <a:srgbClr val="B8D6FF">
              <a:alpha val="81960"/>
            </a:srgbClr>
          </a:solidFill>
          <a:ln w="635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841500" y="6204331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(Harte </a:t>
            </a:r>
            <a:r>
              <a:rPr lang="en-US" i="1" dirty="0" smtClean="0"/>
              <a:t>et al. </a:t>
            </a:r>
            <a:r>
              <a:rPr lang="en-US" dirty="0" smtClean="0"/>
              <a:t>1999)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6250" y="2683471"/>
            <a:ext cx="3473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</a:t>
            </a:r>
            <a:r>
              <a:rPr lang="en-US" sz="2400" dirty="0"/>
              <a:t>fraction of species in area A that are also found in one-half of that area is independent of 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9900" y="4681975"/>
            <a:ext cx="347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If and only if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469900" y="5498455"/>
            <a:ext cx="347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 = </a:t>
            </a:r>
            <a:r>
              <a:rPr lang="en-US" sz="2400" dirty="0" err="1" smtClean="0"/>
              <a:t>cA</a:t>
            </a:r>
            <a:r>
              <a:rPr lang="en-US" sz="2400" baseline="30000" dirty="0" err="1" smtClean="0"/>
              <a:t>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009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area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99" y="1560786"/>
            <a:ext cx="6490758" cy="45653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 smtClean="0"/>
              <a:t>Fractal patterns in species abundance </a:t>
            </a:r>
          </a:p>
          <a:p>
            <a:pPr marL="0" indent="0" algn="ctr">
              <a:buNone/>
            </a:pPr>
            <a:r>
              <a:rPr lang="en-US" sz="2200" b="1" dirty="0" smtClean="0"/>
              <a:t>gives rise to the power law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Start with area A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having S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species</a:t>
            </a:r>
          </a:p>
          <a:p>
            <a:r>
              <a:rPr lang="en-US" sz="2200" dirty="0" smtClean="0"/>
              <a:t>Define A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A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2</a:t>
            </a:r>
            <a:r>
              <a:rPr lang="en-US" sz="2200" baseline="30000" dirty="0" smtClean="0"/>
              <a:t>-i</a:t>
            </a:r>
          </a:p>
          <a:p>
            <a:r>
              <a:rPr lang="en-US" sz="2200" dirty="0" smtClean="0"/>
              <a:t>If found in A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, probability found in A</a:t>
            </a:r>
            <a:r>
              <a:rPr lang="en-US" sz="2200" baseline="-25000" dirty="0" smtClean="0"/>
              <a:t>i+1</a:t>
            </a:r>
            <a:r>
              <a:rPr lang="en-US" sz="2200" dirty="0" smtClean="0"/>
              <a:t> = a (for all </a:t>
            </a:r>
            <a:r>
              <a:rPr lang="en-US" sz="2200" dirty="0" err="1" smtClean="0"/>
              <a:t>i</a:t>
            </a:r>
            <a:r>
              <a:rPr lang="en-US" sz="2200" dirty="0" smtClean="0"/>
              <a:t>)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500" baseline="30000" dirty="0" smtClean="0"/>
          </a:p>
          <a:p>
            <a:endParaRPr lang="en-US" baseline="30000" dirty="0"/>
          </a:p>
        </p:txBody>
      </p:sp>
      <p:sp>
        <p:nvSpPr>
          <p:cNvPr id="4" name="Rectangle 3"/>
          <p:cNvSpPr/>
          <p:nvPr/>
        </p:nvSpPr>
        <p:spPr>
          <a:xfrm>
            <a:off x="6986057" y="1685111"/>
            <a:ext cx="2015067" cy="12022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81257" y="2043628"/>
            <a:ext cx="3132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</a:t>
            </a:r>
            <a:endParaRPr lang="en-US" sz="25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628191"/>
              </p:ext>
            </p:extLst>
          </p:nvPr>
        </p:nvGraphicFramePr>
        <p:xfrm>
          <a:off x="7740648" y="3011703"/>
          <a:ext cx="416984" cy="373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0" name="Equation" r:id="rId4" imgW="241300" imgH="215900" progId="Equation.3">
                  <p:embed/>
                </p:oleObj>
              </mc:Choice>
              <mc:Fallback>
                <p:oleObj name="Equation" r:id="rId4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0648" y="3011703"/>
                        <a:ext cx="416984" cy="373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994524" y="3579272"/>
            <a:ext cx="999067" cy="12022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13132" y="2023776"/>
            <a:ext cx="889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A</a:t>
            </a:r>
            <a:r>
              <a:rPr lang="en-US" sz="2500" baseline="-25000" dirty="0" smtClean="0"/>
              <a:t>0 , </a:t>
            </a:r>
            <a:r>
              <a:rPr lang="en-US" sz="2500" dirty="0" smtClean="0"/>
              <a:t>S</a:t>
            </a:r>
            <a:r>
              <a:rPr lang="en-US" sz="2500" baseline="-25000" dirty="0" smtClean="0"/>
              <a:t>0</a:t>
            </a:r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6634690" y="3906040"/>
            <a:ext cx="3132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</a:t>
            </a:r>
            <a:endParaRPr lang="en-US" sz="25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97011"/>
              </p:ext>
            </p:extLst>
          </p:nvPr>
        </p:nvGraphicFramePr>
        <p:xfrm>
          <a:off x="7241117" y="4794768"/>
          <a:ext cx="655638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1" name="Equation" r:id="rId6" imgW="381000" imgH="330200" progId="Equation.3">
                  <p:embed/>
                </p:oleObj>
              </mc:Choice>
              <mc:Fallback>
                <p:oleObj name="Equation" r:id="rId6" imgW="3810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1117" y="4794768"/>
                        <a:ext cx="655638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986056" y="3906037"/>
            <a:ext cx="11715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A</a:t>
            </a:r>
            <a:r>
              <a:rPr lang="en-US" sz="2500" baseline="-25000" dirty="0" smtClean="0"/>
              <a:t>1 , </a:t>
            </a:r>
            <a:r>
              <a:rPr lang="en-US" sz="2500" dirty="0" smtClean="0"/>
              <a:t>S</a:t>
            </a:r>
            <a:r>
              <a:rPr lang="en-US" sz="2500" baseline="-25000" dirty="0" smtClean="0"/>
              <a:t>1,1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7993591" y="3579272"/>
            <a:ext cx="999067" cy="12022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369810"/>
              </p:ext>
            </p:extLst>
          </p:nvPr>
        </p:nvGraphicFramePr>
        <p:xfrm>
          <a:off x="8157632" y="4794768"/>
          <a:ext cx="655638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2" name="Equation" r:id="rId8" imgW="381000" imgH="330200" progId="Equation.3">
                  <p:embed/>
                </p:oleObj>
              </mc:Choice>
              <mc:Fallback>
                <p:oleObj name="Equation" r:id="rId8" imgW="3810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7632" y="4794768"/>
                        <a:ext cx="655638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993590" y="3906037"/>
            <a:ext cx="1150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A</a:t>
            </a:r>
            <a:r>
              <a:rPr lang="en-US" sz="2500" baseline="-25000" dirty="0" smtClean="0"/>
              <a:t>1 , </a:t>
            </a:r>
            <a:r>
              <a:rPr lang="en-US" sz="2500" dirty="0" smtClean="0"/>
              <a:t>S</a:t>
            </a:r>
            <a:r>
              <a:rPr lang="en-US" sz="2500" baseline="-25000" dirty="0" smtClean="0"/>
              <a:t>1,2</a:t>
            </a:r>
            <a:endParaRPr lang="en-US" sz="2500" dirty="0"/>
          </a:p>
        </p:txBody>
      </p:sp>
      <p:sp>
        <p:nvSpPr>
          <p:cNvPr id="17" name="TextBox 16"/>
          <p:cNvSpPr txBox="1"/>
          <p:nvPr/>
        </p:nvSpPr>
        <p:spPr>
          <a:xfrm>
            <a:off x="6861705" y="638899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(Harte </a:t>
            </a:r>
            <a:r>
              <a:rPr lang="en-US" i="1" dirty="0" smtClean="0"/>
              <a:t>et al. </a:t>
            </a:r>
            <a:r>
              <a:rPr lang="en-US" dirty="0" smtClean="0"/>
              <a:t>1999)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3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area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99" y="1560786"/>
            <a:ext cx="6490758" cy="45653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dirty="0" smtClean="0"/>
              <a:t>Fractal patterns in species abundance </a:t>
            </a:r>
          </a:p>
          <a:p>
            <a:pPr marL="0" indent="0" algn="ctr">
              <a:buNone/>
            </a:pPr>
            <a:r>
              <a:rPr lang="en-US" sz="2200" b="1" dirty="0" smtClean="0"/>
              <a:t>gives rise to the power law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Start with area A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having S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species</a:t>
            </a:r>
          </a:p>
          <a:p>
            <a:r>
              <a:rPr lang="en-US" sz="2200" dirty="0" smtClean="0"/>
              <a:t>Define A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A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2</a:t>
            </a:r>
            <a:r>
              <a:rPr lang="en-US" sz="2200" baseline="30000" dirty="0" smtClean="0"/>
              <a:t>-i</a:t>
            </a:r>
          </a:p>
          <a:p>
            <a:r>
              <a:rPr lang="en-US" sz="2200" dirty="0" smtClean="0"/>
              <a:t>If found in A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, probability found in A</a:t>
            </a:r>
            <a:r>
              <a:rPr lang="en-US" sz="2200" baseline="-25000" dirty="0" smtClean="0"/>
              <a:t>i+1</a:t>
            </a:r>
            <a:r>
              <a:rPr lang="en-US" sz="2200" dirty="0" smtClean="0"/>
              <a:t> = a (for all </a:t>
            </a:r>
            <a:r>
              <a:rPr lang="en-US" sz="2200" dirty="0" err="1" smtClean="0"/>
              <a:t>i</a:t>
            </a:r>
            <a:r>
              <a:rPr lang="en-US" sz="2200" dirty="0" smtClean="0"/>
              <a:t>)</a:t>
            </a:r>
          </a:p>
          <a:p>
            <a:r>
              <a:rPr lang="en-US" sz="2200" dirty="0"/>
              <a:t>Let a = 2</a:t>
            </a:r>
            <a:r>
              <a:rPr lang="en-US" sz="2200" baseline="30000" dirty="0"/>
              <a:t>-</a:t>
            </a:r>
            <a:r>
              <a:rPr lang="en-US" sz="2200" baseline="30000" dirty="0" smtClean="0"/>
              <a:t>z</a:t>
            </a:r>
          </a:p>
          <a:p>
            <a:r>
              <a:rPr lang="en-US" sz="2200" dirty="0" smtClean="0"/>
              <a:t>Expected </a:t>
            </a:r>
            <a:r>
              <a:rPr lang="en-US" sz="2200" dirty="0"/>
              <a:t>species in A</a:t>
            </a:r>
            <a:r>
              <a:rPr lang="en-US" sz="2200" baseline="-25000" dirty="0"/>
              <a:t>i</a:t>
            </a:r>
            <a:r>
              <a:rPr lang="en-US" sz="2200" dirty="0"/>
              <a:t> </a:t>
            </a:r>
            <a:r>
              <a:rPr lang="en-US" sz="2200" dirty="0" smtClean="0"/>
              <a:t>is </a:t>
            </a:r>
          </a:p>
          <a:p>
            <a:r>
              <a:rPr lang="en-US" sz="2200" dirty="0" smtClean="0"/>
              <a:t>S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 = a</a:t>
            </a:r>
            <a:r>
              <a:rPr lang="en-US" sz="2200" baseline="30000" dirty="0" smtClean="0"/>
              <a:t>i</a:t>
            </a:r>
            <a:r>
              <a:rPr lang="en-US" sz="2200" dirty="0" smtClean="0"/>
              <a:t>S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= 2</a:t>
            </a:r>
            <a:r>
              <a:rPr lang="en-US" sz="2200" baseline="30000" dirty="0" smtClean="0"/>
              <a:t>-iz</a:t>
            </a:r>
            <a:r>
              <a:rPr lang="en-US" sz="2200" dirty="0" smtClean="0"/>
              <a:t>S</a:t>
            </a:r>
            <a:r>
              <a:rPr lang="en-US" sz="2200" baseline="-25000" dirty="0" smtClean="0"/>
              <a:t>0 </a:t>
            </a:r>
            <a:r>
              <a:rPr lang="en-US" sz="2200" dirty="0" smtClean="0"/>
              <a:t>= (A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/A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)</a:t>
            </a:r>
            <a:r>
              <a:rPr lang="en-US" sz="2200" baseline="30000" dirty="0" smtClean="0"/>
              <a:t>z</a:t>
            </a:r>
            <a:r>
              <a:rPr lang="en-US" sz="2200" dirty="0" smtClean="0"/>
              <a:t>S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 </a:t>
            </a:r>
          </a:p>
          <a:p>
            <a:r>
              <a:rPr lang="en-US" sz="2200" dirty="0"/>
              <a:t>S</a:t>
            </a:r>
            <a:r>
              <a:rPr lang="en-US" sz="2200" baseline="-25000" dirty="0"/>
              <a:t>i</a:t>
            </a:r>
            <a:r>
              <a:rPr lang="en-US" sz="2200" dirty="0"/>
              <a:t> = </a:t>
            </a:r>
            <a:r>
              <a:rPr lang="en-US" sz="2200" dirty="0" smtClean="0"/>
              <a:t>(S</a:t>
            </a:r>
            <a:r>
              <a:rPr lang="en-US" sz="2200" baseline="-25000" dirty="0" smtClean="0"/>
              <a:t>0</a:t>
            </a:r>
            <a:r>
              <a:rPr lang="en-US" sz="2200" dirty="0" smtClean="0"/>
              <a:t>/A</a:t>
            </a:r>
            <a:r>
              <a:rPr lang="en-US" sz="2200" baseline="-25000" dirty="0" smtClean="0"/>
              <a:t>0</a:t>
            </a:r>
            <a:r>
              <a:rPr lang="en-US" sz="2200" baseline="30000" dirty="0" smtClean="0"/>
              <a:t>z</a:t>
            </a:r>
            <a:r>
              <a:rPr lang="en-US" sz="2200" dirty="0" smtClean="0"/>
              <a:t>)</a:t>
            </a:r>
            <a:r>
              <a:rPr lang="en-US" sz="2200" dirty="0"/>
              <a:t> </a:t>
            </a:r>
            <a:r>
              <a:rPr lang="en-US" sz="2200" dirty="0" err="1" smtClean="0"/>
              <a:t>A</a:t>
            </a:r>
            <a:r>
              <a:rPr lang="en-US" sz="2200" baseline="-25000" dirty="0" err="1" smtClean="0"/>
              <a:t>i</a:t>
            </a:r>
            <a:r>
              <a:rPr lang="en-US" sz="2200" baseline="30000" dirty="0" err="1" smtClean="0"/>
              <a:t>z</a:t>
            </a:r>
            <a:endParaRPr lang="en-US" sz="2200" dirty="0" smtClean="0"/>
          </a:p>
          <a:p>
            <a:r>
              <a:rPr lang="en-US" sz="2200" dirty="0" smtClean="0"/>
              <a:t>which is of form S = </a:t>
            </a:r>
            <a:r>
              <a:rPr lang="en-US" sz="2200" dirty="0" err="1" smtClean="0"/>
              <a:t>cA</a:t>
            </a:r>
            <a:r>
              <a:rPr lang="en-US" sz="2200" baseline="30000" dirty="0" err="1" smtClean="0"/>
              <a:t>z</a:t>
            </a:r>
            <a:r>
              <a:rPr lang="en-US" sz="2200" dirty="0" smtClean="0"/>
              <a:t> 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500" baseline="30000" dirty="0" smtClean="0"/>
          </a:p>
          <a:p>
            <a:endParaRPr lang="en-US" baseline="30000" dirty="0"/>
          </a:p>
        </p:txBody>
      </p:sp>
      <p:sp>
        <p:nvSpPr>
          <p:cNvPr id="4" name="Rectangle 3"/>
          <p:cNvSpPr/>
          <p:nvPr/>
        </p:nvSpPr>
        <p:spPr>
          <a:xfrm>
            <a:off x="6986057" y="1685111"/>
            <a:ext cx="2015067" cy="12022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81257" y="2043628"/>
            <a:ext cx="3132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</a:t>
            </a:r>
            <a:endParaRPr lang="en-US" sz="25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346229"/>
              </p:ext>
            </p:extLst>
          </p:nvPr>
        </p:nvGraphicFramePr>
        <p:xfrm>
          <a:off x="7740648" y="3011703"/>
          <a:ext cx="416984" cy="373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06" name="Equation" r:id="rId4" imgW="241300" imgH="215900" progId="Equation.3">
                  <p:embed/>
                </p:oleObj>
              </mc:Choice>
              <mc:Fallback>
                <p:oleObj name="Equation" r:id="rId4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0648" y="3011703"/>
                        <a:ext cx="416984" cy="373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994524" y="3579272"/>
            <a:ext cx="999067" cy="12022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13132" y="2023776"/>
            <a:ext cx="889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A</a:t>
            </a:r>
            <a:r>
              <a:rPr lang="en-US" sz="2500" baseline="-25000" dirty="0" smtClean="0"/>
              <a:t>0 , </a:t>
            </a:r>
            <a:r>
              <a:rPr lang="en-US" sz="2500" dirty="0" smtClean="0"/>
              <a:t>S</a:t>
            </a:r>
            <a:r>
              <a:rPr lang="en-US" sz="2500" baseline="-25000" dirty="0" smtClean="0"/>
              <a:t>0</a:t>
            </a:r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6634690" y="3906040"/>
            <a:ext cx="3132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</a:t>
            </a:r>
            <a:endParaRPr lang="en-US" sz="25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043423"/>
              </p:ext>
            </p:extLst>
          </p:nvPr>
        </p:nvGraphicFramePr>
        <p:xfrm>
          <a:off x="7241117" y="4794768"/>
          <a:ext cx="655638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07" name="Equation" r:id="rId6" imgW="381000" imgH="330200" progId="Equation.3">
                  <p:embed/>
                </p:oleObj>
              </mc:Choice>
              <mc:Fallback>
                <p:oleObj name="Equation" r:id="rId6" imgW="3810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1117" y="4794768"/>
                        <a:ext cx="655638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986056" y="3906037"/>
            <a:ext cx="11715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A</a:t>
            </a:r>
            <a:r>
              <a:rPr lang="en-US" sz="2500" baseline="-25000" dirty="0" smtClean="0"/>
              <a:t>1 , </a:t>
            </a:r>
            <a:r>
              <a:rPr lang="en-US" sz="2500" dirty="0" smtClean="0"/>
              <a:t>S</a:t>
            </a:r>
            <a:r>
              <a:rPr lang="en-US" sz="2500" baseline="-25000" dirty="0" smtClean="0"/>
              <a:t>1,1</a:t>
            </a:r>
            <a:endParaRPr lang="en-US" sz="2500" dirty="0"/>
          </a:p>
        </p:txBody>
      </p:sp>
      <p:sp>
        <p:nvSpPr>
          <p:cNvPr id="13" name="Rectangle 12"/>
          <p:cNvSpPr/>
          <p:nvPr/>
        </p:nvSpPr>
        <p:spPr>
          <a:xfrm>
            <a:off x="7993591" y="3579272"/>
            <a:ext cx="999067" cy="12022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278951"/>
              </p:ext>
            </p:extLst>
          </p:nvPr>
        </p:nvGraphicFramePr>
        <p:xfrm>
          <a:off x="8157632" y="4794768"/>
          <a:ext cx="655638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08" name="Equation" r:id="rId8" imgW="381000" imgH="330200" progId="Equation.3">
                  <p:embed/>
                </p:oleObj>
              </mc:Choice>
              <mc:Fallback>
                <p:oleObj name="Equation" r:id="rId8" imgW="3810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7632" y="4794768"/>
                        <a:ext cx="655638" cy="57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993590" y="3906037"/>
            <a:ext cx="11504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A</a:t>
            </a:r>
            <a:r>
              <a:rPr lang="en-US" sz="2500" baseline="-25000" dirty="0" smtClean="0"/>
              <a:t>1 , </a:t>
            </a:r>
            <a:r>
              <a:rPr lang="en-US" sz="2500" dirty="0" smtClean="0"/>
              <a:t>S</a:t>
            </a:r>
            <a:r>
              <a:rPr lang="en-US" sz="2500" baseline="-25000" dirty="0" smtClean="0"/>
              <a:t>1,2</a:t>
            </a:r>
            <a:endParaRPr lang="en-US" sz="2500" dirty="0"/>
          </a:p>
        </p:txBody>
      </p:sp>
      <p:sp>
        <p:nvSpPr>
          <p:cNvPr id="17" name="TextBox 16"/>
          <p:cNvSpPr txBox="1"/>
          <p:nvPr/>
        </p:nvSpPr>
        <p:spPr>
          <a:xfrm>
            <a:off x="6861705" y="638899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(Harte </a:t>
            </a:r>
            <a:r>
              <a:rPr lang="en-US" i="1" dirty="0" smtClean="0"/>
              <a:t>et al. </a:t>
            </a:r>
            <a:r>
              <a:rPr lang="en-US" dirty="0" smtClean="0"/>
              <a:t>1999)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1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1292" y="1"/>
            <a:ext cx="3477475" cy="5535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1003371" y="5535008"/>
            <a:ext cx="11820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-203839"/>
            <a:ext cx="0" cy="5738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1292" y="1904217"/>
            <a:ext cx="3477475" cy="200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078105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6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/>
        </p:nvSpPr>
        <p:spPr>
          <a:xfrm>
            <a:off x="6082935" y="3888617"/>
            <a:ext cx="3135534" cy="1740470"/>
          </a:xfrm>
          <a:custGeom>
            <a:avLst/>
            <a:gdLst>
              <a:gd name="connsiteX0" fmla="*/ 0 w 3135534"/>
              <a:gd name="connsiteY0" fmla="*/ 0 h 1740470"/>
              <a:gd name="connsiteX1" fmla="*/ 501686 w 3135534"/>
              <a:gd name="connsiteY1" fmla="*/ 768316 h 1740470"/>
              <a:gd name="connsiteX2" fmla="*/ 1222858 w 3135534"/>
              <a:gd name="connsiteY2" fmla="*/ 1066234 h 1740470"/>
              <a:gd name="connsiteX3" fmla="*/ 2398684 w 3135534"/>
              <a:gd name="connsiteY3" fmla="*/ 1175993 h 1740470"/>
              <a:gd name="connsiteX4" fmla="*/ 3135534 w 3135534"/>
              <a:gd name="connsiteY4" fmla="*/ 1740470 h 174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534" h="1740470">
                <a:moveTo>
                  <a:pt x="0" y="0"/>
                </a:moveTo>
                <a:cubicBezTo>
                  <a:pt x="148938" y="295305"/>
                  <a:pt x="297877" y="590610"/>
                  <a:pt x="501686" y="768316"/>
                </a:cubicBezTo>
                <a:cubicBezTo>
                  <a:pt x="705495" y="946022"/>
                  <a:pt x="906692" y="998288"/>
                  <a:pt x="1222858" y="1066234"/>
                </a:cubicBezTo>
                <a:cubicBezTo>
                  <a:pt x="1539024" y="1134180"/>
                  <a:pt x="2079905" y="1063620"/>
                  <a:pt x="2398684" y="1175993"/>
                </a:cubicBezTo>
                <a:cubicBezTo>
                  <a:pt x="2717463" y="1288366"/>
                  <a:pt x="3135534" y="1740470"/>
                  <a:pt x="3135534" y="174047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00357" y="470397"/>
            <a:ext cx="225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271220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-893627" y="1174723"/>
            <a:ext cx="3511798" cy="753906"/>
          </a:xfrm>
          <a:custGeom>
            <a:avLst/>
            <a:gdLst>
              <a:gd name="connsiteX0" fmla="*/ 3511798 w 3511798"/>
              <a:gd name="connsiteY0" fmla="*/ 753906 h 753906"/>
              <a:gd name="connsiteX1" fmla="*/ 2884691 w 3511798"/>
              <a:gd name="connsiteY1" fmla="*/ 111030 h 753906"/>
              <a:gd name="connsiteX2" fmla="*/ 595751 w 3511798"/>
              <a:gd name="connsiteY2" fmla="*/ 1270 h 753906"/>
              <a:gd name="connsiteX3" fmla="*/ 0 w 3511798"/>
              <a:gd name="connsiteY3" fmla="*/ 48310 h 7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798" h="753906">
                <a:moveTo>
                  <a:pt x="3511798" y="753906"/>
                </a:moveTo>
                <a:cubicBezTo>
                  <a:pt x="3441248" y="495187"/>
                  <a:pt x="3370699" y="236469"/>
                  <a:pt x="2884691" y="111030"/>
                </a:cubicBezTo>
                <a:cubicBezTo>
                  <a:pt x="2398683" y="-14409"/>
                  <a:pt x="1076533" y="11723"/>
                  <a:pt x="595751" y="1270"/>
                </a:cubicBezTo>
                <a:cubicBezTo>
                  <a:pt x="114969" y="-9183"/>
                  <a:pt x="0" y="48310"/>
                  <a:pt x="0" y="483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46874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073900" y="6278911"/>
            <a:ext cx="214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Halley </a:t>
            </a:r>
            <a:r>
              <a:rPr lang="en-US" i="1" dirty="0" smtClean="0"/>
              <a:t>et al. </a:t>
            </a:r>
            <a:r>
              <a:rPr lang="en-US" dirty="0" smtClean="0"/>
              <a:t>2004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92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 bwMode="auto">
          <a:xfrm>
            <a:off x="7716838" y="4008438"/>
            <a:ext cx="1427162" cy="798512"/>
          </a:xfrm>
          <a:prstGeom prst="line">
            <a:avLst/>
          </a:prstGeom>
          <a:ln w="25400">
            <a:solidFill>
              <a:srgbClr val="00FF1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 rot="5400000">
            <a:off x="2838451" y="4205287"/>
            <a:ext cx="798512" cy="404813"/>
          </a:xfrm>
          <a:prstGeom prst="line">
            <a:avLst/>
          </a:prstGeom>
          <a:ln w="25400">
            <a:solidFill>
              <a:srgbClr val="00FF1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 bwMode="auto">
          <a:xfrm rot="10800000" flipV="1">
            <a:off x="0" y="4008438"/>
            <a:ext cx="1420813" cy="798512"/>
          </a:xfrm>
          <a:prstGeom prst="line">
            <a:avLst/>
          </a:prstGeom>
          <a:ln w="25400">
            <a:solidFill>
              <a:srgbClr val="00FF1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 rot="16200000" flipH="1">
            <a:off x="5476082" y="4164806"/>
            <a:ext cx="800100" cy="484187"/>
          </a:xfrm>
          <a:prstGeom prst="line">
            <a:avLst/>
          </a:prstGeom>
          <a:ln w="25400">
            <a:solidFill>
              <a:srgbClr val="00FF1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301" name="Picture 6" descr="Dsc_20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6950"/>
            <a:ext cx="30353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302" name="Picture 7" descr="Dsc_26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363" y="4806950"/>
            <a:ext cx="3090862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303" name="Picture 6" descr="Pictur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5"/>
          <a:stretch>
            <a:fillRect/>
          </a:stretch>
        </p:blipFill>
        <p:spPr bwMode="auto">
          <a:xfrm>
            <a:off x="6118225" y="4806950"/>
            <a:ext cx="3140075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04" name="Line 7"/>
          <p:cNvSpPr>
            <a:spLocks noChangeShapeType="1"/>
          </p:cNvSpPr>
          <p:nvPr/>
        </p:nvSpPr>
        <p:spPr bwMode="auto">
          <a:xfrm flipV="1">
            <a:off x="0" y="6858000"/>
            <a:ext cx="9142413" cy="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5" name="Line 7"/>
          <p:cNvSpPr>
            <a:spLocks noChangeShapeType="1"/>
          </p:cNvSpPr>
          <p:nvPr/>
        </p:nvSpPr>
        <p:spPr bwMode="auto">
          <a:xfrm flipV="1">
            <a:off x="0" y="4806950"/>
            <a:ext cx="9142413" cy="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6" name="TextBox 2"/>
          <p:cNvSpPr txBox="1">
            <a:spLocks noChangeArrowheads="1"/>
          </p:cNvSpPr>
          <p:nvPr/>
        </p:nvSpPr>
        <p:spPr bwMode="auto">
          <a:xfrm>
            <a:off x="2476500" y="4106863"/>
            <a:ext cx="4191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3200" b="1">
                <a:latin typeface="MS Reference Sans Serif" charset="0"/>
                <a:cs typeface="MS Reference Sans Serif" charset="0"/>
              </a:rPr>
              <a:t>Log Area</a:t>
            </a:r>
            <a:endParaRPr lang="en-GB" sz="3200">
              <a:latin typeface="MS Reference Sans Serif" charset="0"/>
              <a:cs typeface="MS Reference Sans Serif" charset="0"/>
            </a:endParaRPr>
          </a:p>
        </p:txBody>
      </p:sp>
      <p:grpSp>
        <p:nvGrpSpPr>
          <p:cNvPr id="183307" name="Group 23"/>
          <p:cNvGrpSpPr>
            <a:grpSpLocks/>
          </p:cNvGrpSpPr>
          <p:nvPr/>
        </p:nvGrpSpPr>
        <p:grpSpPr bwMode="auto">
          <a:xfrm>
            <a:off x="0" y="0"/>
            <a:ext cx="9144000" cy="4273550"/>
            <a:chOff x="0" y="-214785"/>
            <a:chExt cx="9144000" cy="4486277"/>
          </a:xfrm>
        </p:grpSpPr>
        <p:cxnSp>
          <p:nvCxnSpPr>
            <p:cNvPr id="28" name="Straight Connector 27"/>
            <p:cNvCxnSpPr/>
            <p:nvPr/>
          </p:nvCxnSpPr>
          <p:spPr bwMode="auto">
            <a:xfrm rot="5400000" flipH="1" flipV="1">
              <a:off x="5897790" y="2179213"/>
              <a:ext cx="3639684" cy="1587"/>
            </a:xfrm>
            <a:prstGeom prst="line">
              <a:avLst/>
            </a:prstGeom>
            <a:ln w="25400">
              <a:solidFill>
                <a:srgbClr val="00FF12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auto">
            <a:xfrm rot="5400000" flipH="1" flipV="1">
              <a:off x="3814990" y="2179213"/>
              <a:ext cx="3639684" cy="1587"/>
            </a:xfrm>
            <a:prstGeom prst="line">
              <a:avLst/>
            </a:prstGeom>
            <a:ln w="25400">
              <a:solidFill>
                <a:srgbClr val="00FF12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2"/>
            <p:cNvSpPr/>
            <p:nvPr/>
          </p:nvSpPr>
          <p:spPr bwMode="auto">
            <a:xfrm>
              <a:off x="1447800" y="413494"/>
              <a:ext cx="6291263" cy="3601353"/>
            </a:xfrm>
            <a:custGeom>
              <a:avLst/>
              <a:gdLst>
                <a:gd name="connsiteX0" fmla="*/ 0 w 5397500"/>
                <a:gd name="connsiteY0" fmla="*/ 3090333 h 3090333"/>
                <a:gd name="connsiteX1" fmla="*/ 105833 w 5397500"/>
                <a:gd name="connsiteY1" fmla="*/ 2857500 h 3090333"/>
                <a:gd name="connsiteX2" fmla="*/ 232833 w 5397500"/>
                <a:gd name="connsiteY2" fmla="*/ 2688166 h 3090333"/>
                <a:gd name="connsiteX3" fmla="*/ 444500 w 5397500"/>
                <a:gd name="connsiteY3" fmla="*/ 2455333 h 3090333"/>
                <a:gd name="connsiteX4" fmla="*/ 635000 w 5397500"/>
                <a:gd name="connsiteY4" fmla="*/ 2286000 h 3090333"/>
                <a:gd name="connsiteX5" fmla="*/ 825500 w 5397500"/>
                <a:gd name="connsiteY5" fmla="*/ 2137833 h 3090333"/>
                <a:gd name="connsiteX6" fmla="*/ 1058333 w 5397500"/>
                <a:gd name="connsiteY6" fmla="*/ 2010833 h 3090333"/>
                <a:gd name="connsiteX7" fmla="*/ 1333500 w 5397500"/>
                <a:gd name="connsiteY7" fmla="*/ 1905000 h 3090333"/>
                <a:gd name="connsiteX8" fmla="*/ 1693333 w 5397500"/>
                <a:gd name="connsiteY8" fmla="*/ 1820333 h 3090333"/>
                <a:gd name="connsiteX9" fmla="*/ 2667000 w 5397500"/>
                <a:gd name="connsiteY9" fmla="*/ 1672166 h 3090333"/>
                <a:gd name="connsiteX10" fmla="*/ 3407833 w 5397500"/>
                <a:gd name="connsiteY10" fmla="*/ 1587500 h 3090333"/>
                <a:gd name="connsiteX11" fmla="*/ 3619500 w 5397500"/>
                <a:gd name="connsiteY11" fmla="*/ 1545166 h 3090333"/>
                <a:gd name="connsiteX12" fmla="*/ 4000500 w 5397500"/>
                <a:gd name="connsiteY12" fmla="*/ 1418166 h 3090333"/>
                <a:gd name="connsiteX13" fmla="*/ 4360333 w 5397500"/>
                <a:gd name="connsiteY13" fmla="*/ 1227666 h 3090333"/>
                <a:gd name="connsiteX14" fmla="*/ 4868333 w 5397500"/>
                <a:gd name="connsiteY14" fmla="*/ 719666 h 3090333"/>
                <a:gd name="connsiteX15" fmla="*/ 5397500 w 5397500"/>
                <a:gd name="connsiteY15" fmla="*/ 0 h 309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97500" h="3090333">
                  <a:moveTo>
                    <a:pt x="0" y="3090333"/>
                  </a:moveTo>
                  <a:cubicBezTo>
                    <a:pt x="33514" y="3007430"/>
                    <a:pt x="67028" y="2924528"/>
                    <a:pt x="105833" y="2857500"/>
                  </a:cubicBezTo>
                  <a:cubicBezTo>
                    <a:pt x="144639" y="2790472"/>
                    <a:pt x="176389" y="2755194"/>
                    <a:pt x="232833" y="2688166"/>
                  </a:cubicBezTo>
                  <a:cubicBezTo>
                    <a:pt x="289278" y="2621138"/>
                    <a:pt x="377472" y="2522361"/>
                    <a:pt x="444500" y="2455333"/>
                  </a:cubicBezTo>
                  <a:cubicBezTo>
                    <a:pt x="511528" y="2388305"/>
                    <a:pt x="571500" y="2338917"/>
                    <a:pt x="635000" y="2286000"/>
                  </a:cubicBezTo>
                  <a:cubicBezTo>
                    <a:pt x="698500" y="2233083"/>
                    <a:pt x="754945" y="2183694"/>
                    <a:pt x="825500" y="2137833"/>
                  </a:cubicBezTo>
                  <a:cubicBezTo>
                    <a:pt x="896056" y="2091972"/>
                    <a:pt x="973666" y="2049639"/>
                    <a:pt x="1058333" y="2010833"/>
                  </a:cubicBezTo>
                  <a:cubicBezTo>
                    <a:pt x="1143000" y="1972028"/>
                    <a:pt x="1227667" y="1936750"/>
                    <a:pt x="1333500" y="1905000"/>
                  </a:cubicBezTo>
                  <a:cubicBezTo>
                    <a:pt x="1439333" y="1873250"/>
                    <a:pt x="1471083" y="1859139"/>
                    <a:pt x="1693333" y="1820333"/>
                  </a:cubicBezTo>
                  <a:cubicBezTo>
                    <a:pt x="1915583" y="1781527"/>
                    <a:pt x="2381250" y="1710971"/>
                    <a:pt x="2667000" y="1672166"/>
                  </a:cubicBezTo>
                  <a:cubicBezTo>
                    <a:pt x="2952750" y="1633361"/>
                    <a:pt x="3249083" y="1608667"/>
                    <a:pt x="3407833" y="1587500"/>
                  </a:cubicBezTo>
                  <a:cubicBezTo>
                    <a:pt x="3566583" y="1566333"/>
                    <a:pt x="3520722" y="1573388"/>
                    <a:pt x="3619500" y="1545166"/>
                  </a:cubicBezTo>
                  <a:cubicBezTo>
                    <a:pt x="3718278" y="1516944"/>
                    <a:pt x="3877028" y="1471083"/>
                    <a:pt x="4000500" y="1418166"/>
                  </a:cubicBezTo>
                  <a:cubicBezTo>
                    <a:pt x="4123972" y="1365249"/>
                    <a:pt x="4215694" y="1344083"/>
                    <a:pt x="4360333" y="1227666"/>
                  </a:cubicBezTo>
                  <a:cubicBezTo>
                    <a:pt x="4504972" y="1111249"/>
                    <a:pt x="4695472" y="924277"/>
                    <a:pt x="4868333" y="719666"/>
                  </a:cubicBezTo>
                  <a:cubicBezTo>
                    <a:pt x="5041194" y="515055"/>
                    <a:pt x="5397500" y="0"/>
                    <a:pt x="5397500" y="0"/>
                  </a:cubicBezTo>
                </a:path>
              </a:pathLst>
            </a:custGeom>
            <a:noFill/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3311" name="TextBox 2"/>
            <p:cNvSpPr txBox="1">
              <a:spLocks noChangeArrowheads="1"/>
            </p:cNvSpPr>
            <p:nvPr/>
          </p:nvSpPr>
          <p:spPr bwMode="auto">
            <a:xfrm rot="-5400000">
              <a:off x="-1096167" y="1883100"/>
              <a:ext cx="4190997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sz="3200" b="1">
                  <a:latin typeface="MS Reference Sans Serif" charset="0"/>
                  <a:cs typeface="MS Reference Sans Serif" charset="0"/>
                </a:rPr>
                <a:t>Log num. species</a:t>
              </a:r>
              <a:endParaRPr lang="en-GB" sz="3200">
                <a:latin typeface="MS Reference Sans Serif" charset="0"/>
                <a:cs typeface="MS Reference Sans Serif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-521480" y="2059224"/>
              <a:ext cx="3882996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bevel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417638" y="4006516"/>
              <a:ext cx="6716712" cy="16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bevel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auto">
            <a:xfrm rot="5400000" flipH="1" flipV="1">
              <a:off x="1621898" y="2186713"/>
              <a:ext cx="3638018" cy="1587"/>
            </a:xfrm>
            <a:prstGeom prst="line">
              <a:avLst/>
            </a:prstGeom>
            <a:ln w="25400">
              <a:solidFill>
                <a:srgbClr val="00FF12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3315" name="TextBox 2"/>
            <p:cNvSpPr txBox="1">
              <a:spLocks noChangeArrowheads="1"/>
            </p:cNvSpPr>
            <p:nvPr/>
          </p:nvSpPr>
          <p:spPr bwMode="auto">
            <a:xfrm>
              <a:off x="0" y="-214785"/>
              <a:ext cx="9144000" cy="613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3200" b="1" dirty="0">
                  <a:solidFill>
                    <a:srgbClr val="000000"/>
                  </a:solidFill>
                  <a:latin typeface="MS Reference Sans Serif" charset="0"/>
                  <a:cs typeface="MS Reference Sans Serif" charset="0"/>
                </a:rPr>
                <a:t>Species-area relationships</a:t>
              </a:r>
              <a:endParaRPr lang="en-GB" sz="3200" b="1" dirty="0">
                <a:solidFill>
                  <a:srgbClr val="000000"/>
                </a:solidFill>
                <a:latin typeface="MS Reference Sans Serif" charset="0"/>
                <a:cs typeface="MS Reference Sans Serif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2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ubbell2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807"/>
            <a:ext cx="9144000" cy="60572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61705" y="638899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(Hubbell 2001)</a:t>
            </a:r>
            <a:endParaRPr lang="en-US" dirty="0"/>
          </a:p>
        </p:txBody>
      </p:sp>
      <p:sp>
        <p:nvSpPr>
          <p:cNvPr id="25" name="TextBox 2"/>
          <p:cNvSpPr txBox="1">
            <a:spLocks noChangeArrowheads="1"/>
          </p:cNvSpPr>
          <p:nvPr/>
        </p:nvSpPr>
        <p:spPr bwMode="auto">
          <a:xfrm>
            <a:off x="0" y="0"/>
            <a:ext cx="9144000" cy="58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>
                <a:solidFill>
                  <a:srgbClr val="000000"/>
                </a:solidFill>
                <a:latin typeface="MS Reference Sans Serif" charset="0"/>
                <a:cs typeface="MS Reference Sans Serif" charset="0"/>
              </a:rPr>
              <a:t>Species-area relationships</a:t>
            </a:r>
            <a:endParaRPr lang="en-GB" sz="3200" b="1" dirty="0">
              <a:solidFill>
                <a:srgbClr val="000000"/>
              </a:solidFill>
              <a:latin typeface="MS Reference Sans Serif" charset="0"/>
              <a:cs typeface="MS Reference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7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1" name="Picture 6" descr="Pictur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5"/>
          <a:stretch>
            <a:fillRect/>
          </a:stretch>
        </p:blipFill>
        <p:spPr bwMode="auto">
          <a:xfrm>
            <a:off x="6118225" y="4806950"/>
            <a:ext cx="3140075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6408738" y="5373688"/>
            <a:ext cx="2735262" cy="1331912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4323" name="Picture 6" descr="Dsc_20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6950"/>
            <a:ext cx="30353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4" name="Picture 7" descr="Dsc_26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363" y="4806950"/>
            <a:ext cx="3090862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Line 7"/>
          <p:cNvSpPr>
            <a:spLocks noChangeShapeType="1"/>
          </p:cNvSpPr>
          <p:nvPr/>
        </p:nvSpPr>
        <p:spPr bwMode="auto">
          <a:xfrm flipV="1">
            <a:off x="0" y="6858000"/>
            <a:ext cx="9142413" cy="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26" name="Line 7"/>
          <p:cNvSpPr>
            <a:spLocks noChangeShapeType="1"/>
          </p:cNvSpPr>
          <p:nvPr/>
        </p:nvSpPr>
        <p:spPr bwMode="auto">
          <a:xfrm flipV="1">
            <a:off x="0" y="4806950"/>
            <a:ext cx="9261475" cy="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4328" name="Picture 24" descr="SA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595313"/>
            <a:ext cx="8770938" cy="41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243138" y="577850"/>
            <a:ext cx="5627687" cy="446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65100" y="336550"/>
            <a:ext cx="198438" cy="446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03838" y="2333625"/>
            <a:ext cx="2913062" cy="1420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89213" y="4264025"/>
            <a:ext cx="5627687" cy="446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258763" y="757238"/>
            <a:ext cx="1117601" cy="3605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334" name="TextBox 2"/>
          <p:cNvSpPr txBox="1">
            <a:spLocks noChangeArrowheads="1"/>
          </p:cNvSpPr>
          <p:nvPr/>
        </p:nvSpPr>
        <p:spPr bwMode="auto">
          <a:xfrm>
            <a:off x="306388" y="415607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>
                <a:solidFill>
                  <a:srgbClr val="000000"/>
                </a:solidFill>
                <a:latin typeface="MS Reference Sans Serif" charset="0"/>
                <a:cs typeface="MS Reference Sans Serif" charset="0"/>
              </a:rPr>
              <a:t>Area (rescaled)</a:t>
            </a:r>
            <a:endParaRPr lang="en-GB" sz="2800" b="1">
              <a:solidFill>
                <a:srgbClr val="000000"/>
              </a:solidFill>
              <a:latin typeface="MS Reference Sans Serif" charset="0"/>
              <a:cs typeface="MS Reference Sans Serif" charset="0"/>
            </a:endParaRPr>
          </a:p>
        </p:txBody>
      </p:sp>
      <p:sp>
        <p:nvSpPr>
          <p:cNvPr id="184335" name="TextBox 2"/>
          <p:cNvSpPr txBox="1">
            <a:spLocks noChangeArrowheads="1"/>
          </p:cNvSpPr>
          <p:nvPr/>
        </p:nvSpPr>
        <p:spPr bwMode="auto">
          <a:xfrm rot="-5400000">
            <a:off x="-4059237" y="2374900"/>
            <a:ext cx="91440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700" b="1">
                <a:solidFill>
                  <a:srgbClr val="000000"/>
                </a:solidFill>
                <a:latin typeface="MS Reference Sans Serif" charset="0"/>
                <a:cs typeface="MS Reference Sans Serif" charset="0"/>
              </a:rPr>
              <a:t>Richness (rescaled)</a:t>
            </a:r>
            <a:endParaRPr lang="en-GB" sz="2700" b="1">
              <a:solidFill>
                <a:srgbClr val="000000"/>
              </a:solidFill>
              <a:latin typeface="MS Reference Sans Serif" charset="0"/>
              <a:cs typeface="MS Reference Sans Serif" charset="0"/>
            </a:endParaRPr>
          </a:p>
        </p:txBody>
      </p:sp>
      <p:sp>
        <p:nvSpPr>
          <p:cNvPr id="184336" name="Rectangle 44"/>
          <p:cNvSpPr>
            <a:spLocks noChangeArrowheads="1"/>
          </p:cNvSpPr>
          <p:nvPr/>
        </p:nvSpPr>
        <p:spPr bwMode="auto">
          <a:xfrm>
            <a:off x="6416675" y="5397500"/>
            <a:ext cx="27273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sz="1500">
                <a:latin typeface="MS Reference Sans Serif" charset="0"/>
                <a:cs typeface="MS Reference Sans Serif" charset="0"/>
              </a:rPr>
              <a:t>(Hubbell 2001)</a:t>
            </a:r>
          </a:p>
          <a:p>
            <a:pPr algn="ctr"/>
            <a:r>
              <a:rPr lang="en-GB" sz="1500">
                <a:latin typeface="MS Reference Sans Serif" charset="0"/>
                <a:cs typeface="MS Reference Sans Serif" charset="0"/>
              </a:rPr>
              <a:t>(Chave et. al. 2002)</a:t>
            </a:r>
          </a:p>
          <a:p>
            <a:pPr algn="ctr"/>
            <a:r>
              <a:rPr lang="en-GB" sz="1500">
                <a:latin typeface="MS Reference Sans Serif" charset="0"/>
                <a:cs typeface="MS Reference Sans Serif" charset="0"/>
              </a:rPr>
              <a:t>(Rosindell &amp; Cornell 2007)</a:t>
            </a:r>
          </a:p>
          <a:p>
            <a:pPr algn="ctr"/>
            <a:r>
              <a:rPr lang="en-GB" sz="1500">
                <a:latin typeface="MS Reference Sans Serif" charset="0"/>
                <a:cs typeface="MS Reference Sans Serif" charset="0"/>
              </a:rPr>
              <a:t>(</a:t>
            </a:r>
            <a:r>
              <a:rPr lang="en-US" sz="1600"/>
              <a:t>Rosindell &amp; Cornell 2009</a:t>
            </a:r>
            <a:r>
              <a:rPr lang="en-GB" sz="1500">
                <a:latin typeface="MS Reference Sans Serif" charset="0"/>
                <a:cs typeface="MS Reference Sans Serif" charset="0"/>
              </a:rPr>
              <a:t>)</a:t>
            </a:r>
          </a:p>
          <a:p>
            <a:pPr algn="ctr"/>
            <a:r>
              <a:rPr lang="en-GB" sz="1500">
                <a:latin typeface="MS Reference Sans Serif" charset="0"/>
                <a:cs typeface="MS Reference Sans Serif" charset="0"/>
              </a:rPr>
              <a:t>(ODwyer &amp; Green 2010)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7429500" y="2082800"/>
            <a:ext cx="304800" cy="825500"/>
          </a:xfrm>
          <a:prstGeom prst="straightConnector1">
            <a:avLst/>
          </a:prstGeom>
          <a:ln>
            <a:solidFill>
              <a:srgbClr val="0000C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118225" y="1155700"/>
            <a:ext cx="942975" cy="342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87825" y="97103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dispersal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69100" y="284480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AF"/>
                </a:solidFill>
              </a:rPr>
              <a:t>Fat tailed dispersal</a:t>
            </a:r>
            <a:endParaRPr lang="en-US" dirty="0">
              <a:solidFill>
                <a:srgbClr val="0000A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762500" y="2082800"/>
            <a:ext cx="2393450" cy="306401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327" name="TextBox 2"/>
          <p:cNvSpPr txBox="1">
            <a:spLocks noChangeArrowheads="1"/>
          </p:cNvSpPr>
          <p:nvPr/>
        </p:nvSpPr>
        <p:spPr bwMode="auto">
          <a:xfrm>
            <a:off x="0" y="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b="1" dirty="0" smtClean="0">
                <a:solidFill>
                  <a:srgbClr val="000000"/>
                </a:solidFill>
                <a:latin typeface="MS Reference Sans Serif" charset="0"/>
                <a:cs typeface="MS Reference Sans Serif" charset="0"/>
              </a:rPr>
              <a:t>Neutral theory : species</a:t>
            </a:r>
            <a:r>
              <a:rPr lang="en-US" sz="3200" b="1" dirty="0">
                <a:solidFill>
                  <a:srgbClr val="000000"/>
                </a:solidFill>
                <a:latin typeface="MS Reference Sans Serif" charset="0"/>
                <a:cs typeface="MS Reference Sans Serif" charset="0"/>
              </a:rPr>
              <a:t>-area relationships</a:t>
            </a:r>
            <a:endParaRPr lang="en-GB" sz="3200" b="1" dirty="0">
              <a:solidFill>
                <a:srgbClr val="000000"/>
              </a:solidFill>
              <a:latin typeface="MS Reference Sans Serif" charset="0"/>
              <a:cs typeface="MS Reference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3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1143000"/>
          </a:xfrm>
        </p:spPr>
        <p:txBody>
          <a:bodyPr/>
          <a:lstStyle/>
          <a:p>
            <a:r>
              <a:rPr lang="en-US" dirty="0" smtClean="0"/>
              <a:t>Animal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Optimum search strategy without local knowledge?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61705" y="638899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(Sims </a:t>
            </a:r>
            <a:r>
              <a:rPr lang="en-US" i="1" dirty="0" smtClean="0"/>
              <a:t>et al. </a:t>
            </a:r>
            <a:r>
              <a:rPr lang="en-US" dirty="0" smtClean="0"/>
              <a:t>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7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661724"/>
            <a:ext cx="4826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geography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Same processes at multiple scales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0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vy tailed predato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" y="1522933"/>
            <a:ext cx="9144113" cy="5335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1143000"/>
          </a:xfrm>
        </p:spPr>
        <p:txBody>
          <a:bodyPr/>
          <a:lstStyle/>
          <a:p>
            <a:r>
              <a:rPr lang="en-US" dirty="0" smtClean="0"/>
              <a:t>Animal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Optimum search strategy without local knowledge?</a:t>
            </a:r>
          </a:p>
          <a:p>
            <a:r>
              <a:rPr lang="en-US" sz="2200" dirty="0" smtClean="0"/>
              <a:t>Fat tailed dispersal kernels (giving rise to fractal patterns)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61705" y="638899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(Sims </a:t>
            </a:r>
            <a:r>
              <a:rPr lang="en-US" i="1" dirty="0" smtClean="0"/>
              <a:t>et al. </a:t>
            </a:r>
            <a:r>
              <a:rPr lang="en-US" dirty="0" smtClean="0"/>
              <a:t>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3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1143000"/>
          </a:xfrm>
        </p:spPr>
        <p:txBody>
          <a:bodyPr/>
          <a:lstStyle/>
          <a:p>
            <a:r>
              <a:rPr lang="en-US" dirty="0" smtClean="0"/>
              <a:t>Animal behavior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61705" y="6388997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(Sims </a:t>
            </a:r>
            <a:r>
              <a:rPr lang="en-US" i="1" dirty="0" smtClean="0"/>
              <a:t>et al. </a:t>
            </a:r>
            <a:r>
              <a:rPr lang="en-US" dirty="0" smtClean="0"/>
              <a:t>2008)</a:t>
            </a:r>
            <a:endParaRPr lang="en-US" dirty="0"/>
          </a:p>
        </p:txBody>
      </p:sp>
      <p:pic>
        <p:nvPicPr>
          <p:cNvPr id="7" name="Picture 6" descr="termit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31" y="2084640"/>
            <a:ext cx="4782574" cy="4673689"/>
          </a:xfrm>
          <a:prstGeom prst="rect">
            <a:avLst/>
          </a:prstGeom>
        </p:spPr>
      </p:pic>
      <p:pic>
        <p:nvPicPr>
          <p:cNvPr id="8" name="Picture 7" descr="termites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036637"/>
            <a:ext cx="3632200" cy="43978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32300" y="1036638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Termite nests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941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14300"/>
            <a:ext cx="8229600" cy="1143000"/>
          </a:xfrm>
        </p:spPr>
        <p:txBody>
          <a:bodyPr/>
          <a:lstStyle/>
          <a:p>
            <a:r>
              <a:rPr lang="en-US" dirty="0" smtClean="0"/>
              <a:t>Fractal African village</a:t>
            </a:r>
            <a:endParaRPr lang="en-US" dirty="0"/>
          </a:p>
        </p:txBody>
      </p:sp>
      <p:pic>
        <p:nvPicPr>
          <p:cNvPr id="4" name="Picture 3" descr="africa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24300"/>
            <a:ext cx="7772400" cy="2933700"/>
          </a:xfrm>
          <a:prstGeom prst="rect">
            <a:avLst/>
          </a:prstGeom>
        </p:spPr>
      </p:pic>
      <p:pic>
        <p:nvPicPr>
          <p:cNvPr id="5" name="Picture 4" descr="fractal2_3afr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959830"/>
            <a:ext cx="4432300" cy="3032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8500" y="3258268"/>
            <a:ext cx="128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Ron </a:t>
            </a:r>
            <a:r>
              <a:rPr lang="en-US" dirty="0" err="1" smtClean="0"/>
              <a:t>Eglash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TED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7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– the logistic map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75366"/>
              </p:ext>
            </p:extLst>
          </p:nvPr>
        </p:nvGraphicFramePr>
        <p:xfrm>
          <a:off x="696913" y="2495550"/>
          <a:ext cx="41370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0" name="Equation" r:id="rId3" imgW="1612900" imgH="393700" progId="Equation.3">
                  <p:embed/>
                </p:oleObj>
              </mc:Choice>
              <mc:Fallback>
                <p:oleObj name="Equation" r:id="rId3" imgW="1612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913" y="2495550"/>
                        <a:ext cx="4137025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5889" y="16891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Logistic function</a:t>
            </a:r>
            <a:endParaRPr lang="en-US" sz="2800" dirty="0"/>
          </a:p>
        </p:txBody>
      </p:sp>
      <p:pic>
        <p:nvPicPr>
          <p:cNvPr id="6" name="Picture 5" descr="logist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573615"/>
            <a:ext cx="4267200" cy="28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– the logistic map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746644"/>
              </p:ext>
            </p:extLst>
          </p:nvPr>
        </p:nvGraphicFramePr>
        <p:xfrm>
          <a:off x="696913" y="2495550"/>
          <a:ext cx="41370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58" name="Equation" r:id="rId3" imgW="1612900" imgH="393700" progId="Equation.3">
                  <p:embed/>
                </p:oleObj>
              </mc:Choice>
              <mc:Fallback>
                <p:oleObj name="Equation" r:id="rId3" imgW="1612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913" y="2495550"/>
                        <a:ext cx="4137025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75889" y="16891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Logistic function</a:t>
            </a:r>
            <a:endParaRPr lang="en-US" sz="2800" dirty="0"/>
          </a:p>
        </p:txBody>
      </p:sp>
      <p:pic>
        <p:nvPicPr>
          <p:cNvPr id="6" name="Picture 5" descr="logist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573615"/>
            <a:ext cx="4267200" cy="2896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5908" y="397470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Logistic map</a:t>
            </a:r>
            <a:endParaRPr lang="en-US" sz="2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949145"/>
              </p:ext>
            </p:extLst>
          </p:nvPr>
        </p:nvGraphicFramePr>
        <p:xfrm>
          <a:off x="875889" y="4997716"/>
          <a:ext cx="3302819" cy="67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59" name="Equation" r:id="rId6" imgW="1181100" imgH="241300" progId="Equation.3">
                  <p:embed/>
                </p:oleObj>
              </mc:Choice>
              <mc:Fallback>
                <p:oleObj name="Equation" r:id="rId6" imgW="1181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75889" y="4997716"/>
                        <a:ext cx="3302819" cy="672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088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– the logistic map</a:t>
            </a:r>
            <a:endParaRPr lang="en-US" dirty="0"/>
          </a:p>
        </p:txBody>
      </p:sp>
      <p:pic>
        <p:nvPicPr>
          <p:cNvPr id="9" name="Picture 8" descr="LogisticCobwebChao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04900"/>
            <a:ext cx="5397500" cy="539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54800" y="6388997"/>
            <a:ext cx="248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(Sam Derbyshire 2010)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590077"/>
              </p:ext>
            </p:extLst>
          </p:nvPr>
        </p:nvGraphicFramePr>
        <p:xfrm>
          <a:off x="5600290" y="3822700"/>
          <a:ext cx="3302819" cy="67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4" name="Equation" r:id="rId5" imgW="1181100" imgH="241300" progId="Equation.3">
                  <p:embed/>
                </p:oleObj>
              </mc:Choice>
              <mc:Fallback>
                <p:oleObj name="Equation" r:id="rId5" imgW="1181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00290" y="3822700"/>
                        <a:ext cx="3302819" cy="672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608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stic_Bifurcation_map_High_Resolu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417638"/>
            <a:ext cx="7315200" cy="51249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– the logistic map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71297"/>
              </p:ext>
            </p:extLst>
          </p:nvPr>
        </p:nvGraphicFramePr>
        <p:xfrm>
          <a:off x="1942689" y="4640137"/>
          <a:ext cx="3302819" cy="67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6" name="Equation" r:id="rId4" imgW="1181100" imgH="241300" progId="Equation.3">
                  <p:embed/>
                </p:oleObj>
              </mc:Choice>
              <mc:Fallback>
                <p:oleObj name="Equation" r:id="rId4" imgW="1181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2689" y="4640137"/>
                        <a:ext cx="3302819" cy="672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264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istic_Bifurcation_map_High_Resolu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417638"/>
            <a:ext cx="7315200" cy="51249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Chaos – the logistic map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491168"/>
              </p:ext>
            </p:extLst>
          </p:nvPr>
        </p:nvGraphicFramePr>
        <p:xfrm>
          <a:off x="1942689" y="4640137"/>
          <a:ext cx="3302819" cy="67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0" name="Equation" r:id="rId5" imgW="1181100" imgH="241300" progId="Equation.3">
                  <p:embed/>
                </p:oleObj>
              </mc:Choice>
              <mc:Fallback>
                <p:oleObj name="Equation" r:id="rId5" imgW="1181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2689" y="4640137"/>
                        <a:ext cx="3302819" cy="672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19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81px-Verhulst-Mandelbrot-Bifurc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0"/>
            <a:ext cx="549783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16100" y="6488668"/>
            <a:ext cx="2000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(Georg</a:t>
            </a:r>
            <a:r>
              <a:rPr lang="is-IS" dirty="0"/>
              <a:t>-Johann </a:t>
            </a:r>
            <a:r>
              <a:rPr lang="is-IS" dirty="0" smtClean="0"/>
              <a:t>Lay)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2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81px-Verhulst-Mandelbrot-Bifurc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0"/>
            <a:ext cx="549783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16100" y="6488668"/>
            <a:ext cx="2000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(Georg</a:t>
            </a:r>
            <a:r>
              <a:rPr lang="is-IS" dirty="0"/>
              <a:t>-Johann </a:t>
            </a:r>
            <a:r>
              <a:rPr lang="is-IS" dirty="0" smtClean="0"/>
              <a:t>Lay)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734050" y="4019550"/>
            <a:ext cx="342900" cy="342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968750" y="4019550"/>
            <a:ext cx="342900" cy="342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477000" y="6121400"/>
            <a:ext cx="34290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60700" y="5029200"/>
            <a:ext cx="34290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V="1">
            <a:off x="3232150" y="4229100"/>
            <a:ext cx="311150" cy="800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13930" y="5778500"/>
            <a:ext cx="34290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6819900" y="5372100"/>
            <a:ext cx="665480" cy="406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H="1" flipV="1">
            <a:off x="5956300" y="5778500"/>
            <a:ext cx="692150" cy="342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495800" y="5778500"/>
            <a:ext cx="34290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5</a:t>
            </a:r>
          </a:p>
        </p:txBody>
      </p:sp>
      <p:cxnSp>
        <p:nvCxnSpPr>
          <p:cNvPr id="18" name="Straight Arrow Connector 17"/>
          <p:cNvCxnSpPr>
            <a:stCxn id="17" idx="7"/>
          </p:cNvCxnSpPr>
          <p:nvPr/>
        </p:nvCxnSpPr>
        <p:spPr>
          <a:xfrm flipV="1">
            <a:off x="4788483" y="5372100"/>
            <a:ext cx="418517" cy="4566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91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661724"/>
            <a:ext cx="4826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geography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Same processes at multiple scales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679736"/>
            <a:ext cx="482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landscape ecology</a:t>
            </a:r>
          </a:p>
          <a:p>
            <a:pPr algn="ctr"/>
            <a:endParaRPr lang="en-US" sz="2400" dirty="0" smtClean="0">
              <a:solidFill>
                <a:srgbClr val="FFFFFF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animal behavior</a:t>
            </a:r>
          </a:p>
          <a:p>
            <a:pPr algn="ctr"/>
            <a:endParaRPr lang="en-US" sz="2400" dirty="0">
              <a:solidFill>
                <a:srgbClr val="FFFFFF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Chaos</a:t>
            </a:r>
          </a:p>
          <a:p>
            <a:pPr algn="ctr"/>
            <a:endParaRPr lang="en-US" sz="2400" dirty="0" smtClean="0">
              <a:solidFill>
                <a:srgbClr val="FFFFFF"/>
              </a:solidFill>
            </a:endParaRPr>
          </a:p>
          <a:p>
            <a:pPr algn="ctr"/>
            <a:r>
              <a:rPr lang="en-US" sz="2400" b="1" i="1" dirty="0" smtClean="0">
                <a:solidFill>
                  <a:srgbClr val="FFFFFF"/>
                </a:solidFill>
              </a:rPr>
              <a:t>Wait for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386176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Fractals have a dimension that isn’t a whole number</a:t>
            </a:r>
          </a:p>
          <a:p>
            <a:r>
              <a:rPr lang="en-US" dirty="0" smtClean="0"/>
              <a:t>Fractals display self similarity</a:t>
            </a:r>
          </a:p>
          <a:p>
            <a:r>
              <a:rPr lang="en-US" dirty="0" smtClean="0"/>
              <a:t>Fractals occur in nature because of </a:t>
            </a:r>
          </a:p>
          <a:p>
            <a:pPr lvl="1"/>
            <a:r>
              <a:rPr lang="en-US" dirty="0"/>
              <a:t>Similar processes at different scales</a:t>
            </a:r>
          </a:p>
          <a:p>
            <a:pPr lvl="1"/>
            <a:r>
              <a:rPr lang="en-US" dirty="0"/>
              <a:t>Need to build complex structures from simple rules</a:t>
            </a:r>
          </a:p>
          <a:p>
            <a:pPr lvl="1"/>
            <a:r>
              <a:rPr lang="en-US" dirty="0"/>
              <a:t>Need to fit a large surface area into a small volume</a:t>
            </a:r>
          </a:p>
          <a:p>
            <a:pPr lvl="1"/>
            <a:r>
              <a:rPr lang="en-US" dirty="0"/>
              <a:t>As a result of fat tailed dispersal </a:t>
            </a:r>
            <a:r>
              <a:rPr lang="en-US" dirty="0" smtClean="0"/>
              <a:t>patterns</a:t>
            </a:r>
          </a:p>
          <a:p>
            <a:r>
              <a:rPr lang="en-US" dirty="0" smtClean="0"/>
              <a:t>Fractal dimension gives us a way to measure objects (fractals) for which the normal laws of geometry do not apply</a:t>
            </a:r>
          </a:p>
          <a:p>
            <a:r>
              <a:rPr lang="en-US" dirty="0" smtClean="0"/>
              <a:t>Deterministic chaos is present in systems where a small change in the initial conditions dramatically changes the outcome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34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393700"/>
            <a:ext cx="64643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1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5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00" y="0"/>
            <a:ext cx="4064000" cy="73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0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fx_mountai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800" y="203200"/>
            <a:ext cx="3683000" cy="147732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“Clouds </a:t>
            </a:r>
            <a:r>
              <a:rPr lang="en-US" dirty="0"/>
              <a:t>are not spheres, mountains are not cones, coastlines are not circles, and bark is not smooth, nor does lightning travel in a straight line</a:t>
            </a:r>
            <a:r>
              <a:rPr lang="en-US" dirty="0" smtClean="0"/>
              <a:t>.” (Benoit Mandelbrot)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802"/>
            <a:ext cx="9525001" cy="7088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0067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https://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www.wikihow.com image uploaded by </a:t>
            </a:r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wikivisual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(creative commons) 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6902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802"/>
            <a:ext cx="9525001" cy="7088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0067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https://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www.wikihow.com image uploaded by </a:t>
            </a:r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wikivisual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(creative commons) 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69334" y="4790722"/>
            <a:ext cx="9311747" cy="111477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/>
              </a:rPr>
              <a:t>On </a:t>
            </a:r>
            <a:r>
              <a:rPr lang="en-US" sz="2400" b="1" dirty="0">
                <a:solidFill>
                  <a:schemeClr val="tx1"/>
                </a:solidFill>
                <a:effectLst/>
              </a:rPr>
              <a:t>the</a:t>
            </a:r>
            <a:r>
              <a:rPr lang="en-US" sz="2400" b="1" dirty="0">
                <a:solidFill>
                  <a:schemeClr val="tx1"/>
                </a:solidFill>
                <a:effectLst/>
              </a:rPr>
              <a:t> first day of Christmas, my true love sent to </a:t>
            </a:r>
            <a:r>
              <a:rPr lang="en-US" sz="2400" b="1" dirty="0" smtClean="0">
                <a:solidFill>
                  <a:schemeClr val="tx1"/>
                </a:solidFill>
                <a:effectLst/>
              </a:rPr>
              <a:t>me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effectLst/>
              </a:rPr>
              <a:t>A </a:t>
            </a:r>
            <a:r>
              <a:rPr lang="en-US" sz="2400" b="1" dirty="0">
                <a:solidFill>
                  <a:schemeClr val="tx1"/>
                </a:solidFill>
                <a:effectLst/>
              </a:rPr>
              <a:t>partridge in a pear tree </a:t>
            </a:r>
            <a:endParaRPr lang="en-US" sz="2400" b="1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5600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802"/>
            <a:ext cx="9525001" cy="708812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-1501765" y="1257157"/>
            <a:ext cx="12285503" cy="5276879"/>
          </a:xfrm>
          <a:custGeom>
            <a:avLst/>
            <a:gdLst>
              <a:gd name="connsiteX0" fmla="*/ 725654 w 12285503"/>
              <a:gd name="connsiteY0" fmla="*/ 41065 h 5276879"/>
              <a:gd name="connsiteX1" fmla="*/ 3110432 w 12285503"/>
              <a:gd name="connsiteY1" fmla="*/ 26954 h 5276879"/>
              <a:gd name="connsiteX2" fmla="*/ 4634432 w 12285503"/>
              <a:gd name="connsiteY2" fmla="*/ 351510 h 5276879"/>
              <a:gd name="connsiteX3" fmla="*/ 6497098 w 12285503"/>
              <a:gd name="connsiteY3" fmla="*/ 661954 h 5276879"/>
              <a:gd name="connsiteX4" fmla="*/ 9686209 w 12285503"/>
              <a:gd name="connsiteY4" fmla="*/ 577287 h 5276879"/>
              <a:gd name="connsiteX5" fmla="*/ 11774654 w 12285503"/>
              <a:gd name="connsiteY5" fmla="*/ 563176 h 5276879"/>
              <a:gd name="connsiteX6" fmla="*/ 12085098 w 12285503"/>
              <a:gd name="connsiteY6" fmla="*/ 1113510 h 5276879"/>
              <a:gd name="connsiteX7" fmla="*/ 12155654 w 12285503"/>
              <a:gd name="connsiteY7" fmla="*/ 2298843 h 5276879"/>
              <a:gd name="connsiteX8" fmla="*/ 10278876 w 12285503"/>
              <a:gd name="connsiteY8" fmla="*/ 2200065 h 5276879"/>
              <a:gd name="connsiteX9" fmla="*/ 9276987 w 12285503"/>
              <a:gd name="connsiteY9" fmla="*/ 3201954 h 5276879"/>
              <a:gd name="connsiteX10" fmla="*/ 7879987 w 12285503"/>
              <a:gd name="connsiteY10" fmla="*/ 3597065 h 5276879"/>
              <a:gd name="connsiteX11" fmla="*/ 7117987 w 12285503"/>
              <a:gd name="connsiteY11" fmla="*/ 4415510 h 5276879"/>
              <a:gd name="connsiteX12" fmla="*/ 5325876 w 12285503"/>
              <a:gd name="connsiteY12" fmla="*/ 4203843 h 5276879"/>
              <a:gd name="connsiteX13" fmla="*/ 3307987 w 12285503"/>
              <a:gd name="connsiteY13" fmla="*/ 4232065 h 5276879"/>
              <a:gd name="connsiteX14" fmla="*/ 2320209 w 12285503"/>
              <a:gd name="connsiteY14" fmla="*/ 4881176 h 5276879"/>
              <a:gd name="connsiteX15" fmla="*/ 1233654 w 12285503"/>
              <a:gd name="connsiteY15" fmla="*/ 5092843 h 5276879"/>
              <a:gd name="connsiteX16" fmla="*/ 34209 w 12285503"/>
              <a:gd name="connsiteY16" fmla="*/ 4852954 h 5276879"/>
              <a:gd name="connsiteX17" fmla="*/ 302321 w 12285503"/>
              <a:gd name="connsiteY17" fmla="*/ 365621 h 527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85503" h="5276879">
                <a:moveTo>
                  <a:pt x="725654" y="41065"/>
                </a:moveTo>
                <a:cubicBezTo>
                  <a:pt x="1592311" y="8139"/>
                  <a:pt x="2458969" y="-24787"/>
                  <a:pt x="3110432" y="26954"/>
                </a:cubicBezTo>
                <a:cubicBezTo>
                  <a:pt x="3761895" y="78695"/>
                  <a:pt x="4069988" y="245677"/>
                  <a:pt x="4634432" y="351510"/>
                </a:cubicBezTo>
                <a:cubicBezTo>
                  <a:pt x="5198876" y="457343"/>
                  <a:pt x="5655135" y="624325"/>
                  <a:pt x="6497098" y="661954"/>
                </a:cubicBezTo>
                <a:cubicBezTo>
                  <a:pt x="7339061" y="699583"/>
                  <a:pt x="8806616" y="593750"/>
                  <a:pt x="9686209" y="577287"/>
                </a:cubicBezTo>
                <a:cubicBezTo>
                  <a:pt x="10565802" y="560824"/>
                  <a:pt x="11374839" y="473806"/>
                  <a:pt x="11774654" y="563176"/>
                </a:cubicBezTo>
                <a:cubicBezTo>
                  <a:pt x="12174469" y="652546"/>
                  <a:pt x="12021598" y="824232"/>
                  <a:pt x="12085098" y="1113510"/>
                </a:cubicBezTo>
                <a:cubicBezTo>
                  <a:pt x="12148598" y="1402788"/>
                  <a:pt x="12456691" y="2117751"/>
                  <a:pt x="12155654" y="2298843"/>
                </a:cubicBezTo>
                <a:cubicBezTo>
                  <a:pt x="11854617" y="2479935"/>
                  <a:pt x="10758654" y="2049546"/>
                  <a:pt x="10278876" y="2200065"/>
                </a:cubicBezTo>
                <a:cubicBezTo>
                  <a:pt x="9799098" y="2350584"/>
                  <a:pt x="9676802" y="2969121"/>
                  <a:pt x="9276987" y="3201954"/>
                </a:cubicBezTo>
                <a:cubicBezTo>
                  <a:pt x="8877172" y="3434787"/>
                  <a:pt x="8239820" y="3394806"/>
                  <a:pt x="7879987" y="3597065"/>
                </a:cubicBezTo>
                <a:cubicBezTo>
                  <a:pt x="7520154" y="3799324"/>
                  <a:pt x="7543672" y="4314380"/>
                  <a:pt x="7117987" y="4415510"/>
                </a:cubicBezTo>
                <a:cubicBezTo>
                  <a:pt x="6692302" y="4516640"/>
                  <a:pt x="5960876" y="4234417"/>
                  <a:pt x="5325876" y="4203843"/>
                </a:cubicBezTo>
                <a:cubicBezTo>
                  <a:pt x="4690876" y="4173269"/>
                  <a:pt x="3808931" y="4119176"/>
                  <a:pt x="3307987" y="4232065"/>
                </a:cubicBezTo>
                <a:cubicBezTo>
                  <a:pt x="2807043" y="4344954"/>
                  <a:pt x="2665931" y="4737713"/>
                  <a:pt x="2320209" y="4881176"/>
                </a:cubicBezTo>
                <a:cubicBezTo>
                  <a:pt x="1974487" y="5024639"/>
                  <a:pt x="1614654" y="5097547"/>
                  <a:pt x="1233654" y="5092843"/>
                </a:cubicBezTo>
                <a:cubicBezTo>
                  <a:pt x="852654" y="5088139"/>
                  <a:pt x="189431" y="5640824"/>
                  <a:pt x="34209" y="4852954"/>
                </a:cubicBezTo>
                <a:cubicBezTo>
                  <a:pt x="-121013" y="4065084"/>
                  <a:pt x="302321" y="365621"/>
                  <a:pt x="302321" y="365621"/>
                </a:cubicBezTo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23" y="1600200"/>
            <a:ext cx="91440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400" b="1" dirty="0">
                <a:effectLst/>
              </a:rPr>
              <a:t>for (i in 1:12</a:t>
            </a:r>
            <a:r>
              <a:rPr lang="it-IT" sz="2400" b="1" dirty="0" smtClean="0">
                <a:effectLst/>
              </a:rPr>
              <a:t>) {</a:t>
            </a:r>
            <a:endParaRPr lang="it-IT" sz="2400" b="1" dirty="0">
              <a:effectLst/>
            </a:endParaRPr>
          </a:p>
          <a:p>
            <a:pPr marL="0" indent="0">
              <a:buNone/>
            </a:pPr>
            <a:r>
              <a:rPr lang="it-IT" sz="2400" b="1" dirty="0">
                <a:effectLst/>
              </a:rPr>
              <a:t>	</a:t>
            </a:r>
            <a:r>
              <a:rPr lang="it-IT" sz="2400" b="1" dirty="0" err="1" smtClean="0">
                <a:effectLst/>
              </a:rPr>
              <a:t>print</a:t>
            </a:r>
            <a:r>
              <a:rPr lang="it-IT" sz="2400" b="1" dirty="0">
                <a:effectLst/>
              </a:rPr>
              <a:t>(paste("On </a:t>
            </a:r>
            <a:r>
              <a:rPr lang="it-IT" sz="2400" b="1" dirty="0" err="1">
                <a:effectLst/>
              </a:rPr>
              <a:t>day</a:t>
            </a:r>
            <a:r>
              <a:rPr lang="it-IT" sz="2400" b="1" dirty="0">
                <a:effectLst/>
              </a:rPr>
              <a:t>",i," of </a:t>
            </a:r>
            <a:r>
              <a:rPr lang="it-IT" sz="2400" b="1" dirty="0" err="1">
                <a:effectLst/>
              </a:rPr>
              <a:t>christmas</a:t>
            </a:r>
            <a:r>
              <a:rPr lang="it-IT" sz="2400" b="1" dirty="0">
                <a:effectLst/>
              </a:rPr>
              <a:t> </a:t>
            </a:r>
            <a:r>
              <a:rPr lang="it-IT" sz="2400" b="1" dirty="0" err="1">
                <a:effectLst/>
              </a:rPr>
              <a:t>my</a:t>
            </a:r>
            <a:r>
              <a:rPr lang="it-IT" sz="2400" b="1" dirty="0">
                <a:effectLst/>
              </a:rPr>
              <a:t> </a:t>
            </a:r>
            <a:r>
              <a:rPr lang="it-IT" sz="2400" b="1" dirty="0" err="1">
                <a:effectLst/>
              </a:rPr>
              <a:t>true</a:t>
            </a:r>
            <a:r>
              <a:rPr lang="it-IT" sz="2400" b="1" dirty="0">
                <a:effectLst/>
              </a:rPr>
              <a:t> love </a:t>
            </a:r>
            <a:r>
              <a:rPr lang="it-IT" sz="2400" b="1" dirty="0" err="1">
                <a:effectLst/>
              </a:rPr>
              <a:t>sent</a:t>
            </a:r>
            <a:r>
              <a:rPr lang="it-IT" sz="2400" b="1" dirty="0">
                <a:effectLst/>
              </a:rPr>
              <a:t> to me")</a:t>
            </a:r>
            <a:r>
              <a:rPr lang="it-IT" sz="2400" b="1" dirty="0" smtClean="0">
                <a:effectLst/>
              </a:rPr>
              <a:t>)</a:t>
            </a:r>
          </a:p>
          <a:p>
            <a:pPr marL="0" indent="0">
              <a:buNone/>
            </a:pPr>
            <a:r>
              <a:rPr lang="it-IT" sz="2400" b="1" dirty="0">
                <a:effectLst/>
              </a:rPr>
              <a:t>	</a:t>
            </a:r>
            <a:r>
              <a:rPr lang="it-IT" sz="2400" b="1" dirty="0" smtClean="0">
                <a:effectLst/>
              </a:rPr>
              <a:t>for </a:t>
            </a:r>
            <a:r>
              <a:rPr lang="it-IT" sz="2400" b="1" dirty="0">
                <a:effectLst/>
              </a:rPr>
              <a:t>(</a:t>
            </a:r>
            <a:r>
              <a:rPr lang="it-IT" sz="2400" b="1" dirty="0" err="1">
                <a:effectLst/>
              </a:rPr>
              <a:t>j</a:t>
            </a:r>
            <a:r>
              <a:rPr lang="it-IT" sz="2400" b="1" dirty="0">
                <a:effectLst/>
              </a:rPr>
              <a:t> in i:1) </a:t>
            </a:r>
            <a:r>
              <a:rPr lang="it-IT" sz="2400" b="1" dirty="0" smtClean="0">
                <a:effectLst/>
              </a:rPr>
              <a:t>{</a:t>
            </a:r>
          </a:p>
          <a:p>
            <a:pPr marL="0" indent="0">
              <a:buNone/>
            </a:pPr>
            <a:r>
              <a:rPr lang="it-IT" sz="2400" b="1" dirty="0" smtClean="0">
                <a:effectLst/>
              </a:rPr>
              <a:t>		</a:t>
            </a:r>
            <a:r>
              <a:rPr lang="it-IT" sz="2400" b="1" dirty="0" err="1" smtClean="0">
                <a:effectLst/>
              </a:rPr>
              <a:t>print</a:t>
            </a:r>
            <a:r>
              <a:rPr lang="it-IT" sz="2400" b="1" dirty="0" smtClean="0">
                <a:effectLst/>
              </a:rPr>
              <a:t> </a:t>
            </a:r>
            <a:r>
              <a:rPr lang="it-IT" sz="2400" b="1" dirty="0">
                <a:effectLst/>
              </a:rPr>
              <a:t>(paste (</a:t>
            </a:r>
            <a:r>
              <a:rPr lang="it-IT" sz="2400" b="1" dirty="0" err="1">
                <a:effectLst/>
              </a:rPr>
              <a:t>j</a:t>
            </a:r>
            <a:r>
              <a:rPr lang="it-IT" sz="2400" b="1" dirty="0">
                <a:effectLst/>
              </a:rPr>
              <a:t>," ",c("</a:t>
            </a:r>
            <a:r>
              <a:rPr lang="it-IT" sz="2400" b="1" dirty="0" err="1">
                <a:effectLst/>
              </a:rPr>
              <a:t>Drummers</a:t>
            </a:r>
            <a:r>
              <a:rPr lang="it-IT" sz="2400" b="1" dirty="0">
                <a:effectLst/>
              </a:rPr>
              <a:t> Drumming"</a:t>
            </a:r>
            <a:r>
              <a:rPr lang="it-IT" sz="2400" b="1" dirty="0" smtClean="0">
                <a:effectLst/>
              </a:rPr>
              <a:t>,</a:t>
            </a:r>
          </a:p>
          <a:p>
            <a:pPr marL="0" indent="0">
              <a:buNone/>
            </a:pPr>
            <a:r>
              <a:rPr lang="it-IT" sz="2400" b="1" dirty="0">
                <a:effectLst/>
              </a:rPr>
              <a:t>	</a:t>
            </a:r>
            <a:r>
              <a:rPr lang="it-IT" sz="2400" b="1" dirty="0" smtClean="0">
                <a:effectLst/>
              </a:rPr>
              <a:t>	"</a:t>
            </a:r>
            <a:r>
              <a:rPr lang="it-IT" sz="2400" b="1" dirty="0" err="1">
                <a:effectLst/>
              </a:rPr>
              <a:t>Pipers</a:t>
            </a:r>
            <a:r>
              <a:rPr lang="it-IT" sz="2400" b="1" dirty="0">
                <a:effectLst/>
              </a:rPr>
              <a:t> </a:t>
            </a:r>
            <a:r>
              <a:rPr lang="it-IT" sz="2400" b="1" dirty="0" err="1">
                <a:effectLst/>
              </a:rPr>
              <a:t>Piping</a:t>
            </a:r>
            <a:r>
              <a:rPr lang="it-IT" sz="2400" b="1" dirty="0">
                <a:effectLst/>
              </a:rPr>
              <a:t>","</a:t>
            </a:r>
            <a:r>
              <a:rPr lang="it-IT" sz="2400" b="1" dirty="0" err="1">
                <a:effectLst/>
              </a:rPr>
              <a:t>Lords</a:t>
            </a:r>
            <a:r>
              <a:rPr lang="it-IT" sz="2400" b="1" dirty="0">
                <a:effectLst/>
              </a:rPr>
              <a:t> A-</a:t>
            </a:r>
            <a:r>
              <a:rPr lang="it-IT" sz="2400" b="1" dirty="0" err="1">
                <a:effectLst/>
              </a:rPr>
              <a:t>leaping</a:t>
            </a:r>
            <a:r>
              <a:rPr lang="it-IT" sz="2400" b="1" dirty="0">
                <a:effectLst/>
              </a:rPr>
              <a:t>","Ladies Dancing"</a:t>
            </a:r>
            <a:r>
              <a:rPr lang="it-IT" sz="2400" b="1" dirty="0" smtClean="0">
                <a:effectLst/>
              </a:rPr>
              <a:t>,</a:t>
            </a:r>
          </a:p>
          <a:p>
            <a:pPr marL="0" indent="0">
              <a:buNone/>
            </a:pPr>
            <a:r>
              <a:rPr lang="it-IT" sz="2400" b="1" dirty="0">
                <a:effectLst/>
              </a:rPr>
              <a:t>	</a:t>
            </a:r>
            <a:r>
              <a:rPr lang="it-IT" sz="2400" b="1" dirty="0" smtClean="0">
                <a:effectLst/>
              </a:rPr>
              <a:t>	"</a:t>
            </a:r>
            <a:r>
              <a:rPr lang="it-IT" sz="2400" b="1" dirty="0" err="1">
                <a:effectLst/>
              </a:rPr>
              <a:t>Maids</a:t>
            </a:r>
            <a:r>
              <a:rPr lang="it-IT" sz="2400" b="1" dirty="0">
                <a:effectLst/>
              </a:rPr>
              <a:t> A-</a:t>
            </a:r>
            <a:r>
              <a:rPr lang="it-IT" sz="2400" b="1" dirty="0" err="1">
                <a:effectLst/>
              </a:rPr>
              <a:t>milking</a:t>
            </a:r>
            <a:r>
              <a:rPr lang="it-IT" sz="2400" b="1" dirty="0">
                <a:effectLst/>
              </a:rPr>
              <a:t>","</a:t>
            </a:r>
            <a:r>
              <a:rPr lang="it-IT" sz="2400" b="1" dirty="0" err="1">
                <a:effectLst/>
              </a:rPr>
              <a:t>Swans</a:t>
            </a:r>
            <a:r>
              <a:rPr lang="it-IT" sz="2400" b="1" dirty="0">
                <a:effectLst/>
              </a:rPr>
              <a:t> A-</a:t>
            </a:r>
            <a:r>
              <a:rPr lang="it-IT" sz="2400" b="1" dirty="0" err="1">
                <a:effectLst/>
              </a:rPr>
              <a:t>swimming</a:t>
            </a:r>
            <a:r>
              <a:rPr lang="it-IT" sz="2400" b="1" dirty="0">
                <a:effectLst/>
              </a:rPr>
              <a:t>"</a:t>
            </a:r>
            <a:r>
              <a:rPr lang="it-IT" sz="2400" b="1" dirty="0" smtClean="0">
                <a:effectLst/>
              </a:rPr>
              <a:t>,</a:t>
            </a:r>
          </a:p>
          <a:p>
            <a:pPr marL="0" indent="0">
              <a:buNone/>
            </a:pPr>
            <a:r>
              <a:rPr lang="it-IT" sz="2400" b="1" dirty="0">
                <a:effectLst/>
              </a:rPr>
              <a:t>	</a:t>
            </a:r>
            <a:r>
              <a:rPr lang="it-IT" sz="2400" b="1" dirty="0" smtClean="0">
                <a:effectLst/>
              </a:rPr>
              <a:t>	"</a:t>
            </a:r>
            <a:r>
              <a:rPr lang="it-IT" sz="2400" b="1" dirty="0" err="1">
                <a:effectLst/>
              </a:rPr>
              <a:t>Geese</a:t>
            </a:r>
            <a:r>
              <a:rPr lang="it-IT" sz="2400" b="1" dirty="0">
                <a:effectLst/>
              </a:rPr>
              <a:t> A-</a:t>
            </a:r>
            <a:r>
              <a:rPr lang="it-IT" sz="2400" b="1" dirty="0" err="1">
                <a:effectLst/>
              </a:rPr>
              <a:t>laying</a:t>
            </a:r>
            <a:r>
              <a:rPr lang="it-IT" sz="2400" b="1" dirty="0">
                <a:effectLst/>
              </a:rPr>
              <a:t>","Golden Rings","</a:t>
            </a:r>
            <a:r>
              <a:rPr lang="it-IT" sz="2400" b="1" dirty="0" err="1">
                <a:effectLst/>
              </a:rPr>
              <a:t>Calling</a:t>
            </a:r>
            <a:r>
              <a:rPr lang="it-IT" sz="2400" b="1" dirty="0">
                <a:effectLst/>
              </a:rPr>
              <a:t> </a:t>
            </a:r>
            <a:r>
              <a:rPr lang="it-IT" sz="2400" b="1" dirty="0" err="1">
                <a:effectLst/>
              </a:rPr>
              <a:t>Birds</a:t>
            </a:r>
            <a:r>
              <a:rPr lang="it-IT" sz="2400" b="1" dirty="0">
                <a:effectLst/>
              </a:rPr>
              <a:t>"</a:t>
            </a:r>
            <a:r>
              <a:rPr lang="it-IT" sz="2400" b="1" dirty="0" smtClean="0">
                <a:effectLst/>
              </a:rPr>
              <a:t>,</a:t>
            </a:r>
          </a:p>
          <a:p>
            <a:pPr marL="0" indent="0">
              <a:buNone/>
            </a:pPr>
            <a:r>
              <a:rPr lang="it-IT" sz="2400" b="1" dirty="0">
                <a:effectLst/>
              </a:rPr>
              <a:t>	</a:t>
            </a:r>
            <a:r>
              <a:rPr lang="it-IT" sz="2400" b="1" dirty="0" smtClean="0">
                <a:effectLst/>
              </a:rPr>
              <a:t>	"</a:t>
            </a:r>
            <a:r>
              <a:rPr lang="it-IT" sz="2400" b="1" dirty="0">
                <a:effectLst/>
              </a:rPr>
              <a:t>French </a:t>
            </a:r>
            <a:r>
              <a:rPr lang="it-IT" sz="2400" b="1" dirty="0" err="1">
                <a:effectLst/>
              </a:rPr>
              <a:t>Hens</a:t>
            </a:r>
            <a:r>
              <a:rPr lang="it-IT" sz="2400" b="1" dirty="0">
                <a:effectLst/>
              </a:rPr>
              <a:t>","</a:t>
            </a:r>
            <a:r>
              <a:rPr lang="it-IT" sz="2400" b="1" dirty="0" err="1">
                <a:effectLst/>
              </a:rPr>
              <a:t>Turtle</a:t>
            </a:r>
            <a:r>
              <a:rPr lang="it-IT" sz="2400" b="1" dirty="0">
                <a:effectLst/>
              </a:rPr>
              <a:t> </a:t>
            </a:r>
            <a:r>
              <a:rPr lang="it-IT" sz="2400" b="1" dirty="0" err="1">
                <a:effectLst/>
              </a:rPr>
              <a:t>Doves</a:t>
            </a:r>
            <a:r>
              <a:rPr lang="it-IT" sz="2400" b="1" dirty="0">
                <a:effectLst/>
              </a:rPr>
              <a:t>"</a:t>
            </a:r>
            <a:r>
              <a:rPr lang="it-IT" sz="2400" b="1" dirty="0" smtClean="0">
                <a:effectLst/>
              </a:rPr>
              <a:t>,</a:t>
            </a:r>
          </a:p>
          <a:p>
            <a:pPr marL="0" indent="0">
              <a:buNone/>
            </a:pPr>
            <a:r>
              <a:rPr lang="it-IT" sz="2400" b="1" dirty="0">
                <a:effectLst/>
              </a:rPr>
              <a:t>	</a:t>
            </a:r>
            <a:r>
              <a:rPr lang="it-IT" sz="2400" b="1" dirty="0" smtClean="0">
                <a:effectLst/>
              </a:rPr>
              <a:t>	"</a:t>
            </a:r>
            <a:r>
              <a:rPr lang="it-IT" sz="2400" b="1" dirty="0" err="1">
                <a:effectLst/>
              </a:rPr>
              <a:t>Partridge</a:t>
            </a:r>
            <a:r>
              <a:rPr lang="it-IT" sz="2400" b="1" dirty="0">
                <a:effectLst/>
              </a:rPr>
              <a:t> in a </a:t>
            </a:r>
            <a:r>
              <a:rPr lang="it-IT" sz="2400" b="1" dirty="0" err="1">
                <a:effectLst/>
              </a:rPr>
              <a:t>pear</a:t>
            </a:r>
            <a:r>
              <a:rPr lang="it-IT" sz="2400" b="1" dirty="0">
                <a:effectLst/>
              </a:rPr>
              <a:t> </a:t>
            </a:r>
            <a:r>
              <a:rPr lang="it-IT" sz="2400" b="1" dirty="0" err="1">
                <a:effectLst/>
              </a:rPr>
              <a:t>tree</a:t>
            </a:r>
            <a:r>
              <a:rPr lang="it-IT" sz="2400" b="1" dirty="0">
                <a:effectLst/>
              </a:rPr>
              <a:t>")[13-j])</a:t>
            </a:r>
            <a:r>
              <a:rPr lang="it-IT" sz="2400" b="1" dirty="0" smtClean="0">
                <a:effectLst/>
              </a:rPr>
              <a:t>)</a:t>
            </a:r>
          </a:p>
          <a:p>
            <a:pPr marL="0" indent="0">
              <a:buNone/>
            </a:pPr>
            <a:r>
              <a:rPr lang="it-IT" sz="2400" b="1" dirty="0">
                <a:effectLst/>
              </a:rPr>
              <a:t>	</a:t>
            </a:r>
            <a:r>
              <a:rPr lang="it-IT" sz="2400" b="1" dirty="0" smtClean="0">
                <a:effectLst/>
              </a:rPr>
              <a:t>}</a:t>
            </a:r>
            <a:endParaRPr lang="it-IT" sz="2400" b="1" dirty="0">
              <a:effectLst/>
            </a:endParaRPr>
          </a:p>
          <a:p>
            <a:pPr marL="0" indent="0">
              <a:buNone/>
            </a:pPr>
            <a:r>
              <a:rPr lang="it-IT" sz="2400" b="1" dirty="0">
                <a:effectLst/>
              </a:rPr>
              <a:t>}</a:t>
            </a:r>
            <a:endParaRPr lang="en-US" sz="2400" b="1" dirty="0">
              <a:effectLst/>
            </a:endParaRPr>
          </a:p>
        </p:txBody>
      </p:sp>
      <p:pic>
        <p:nvPicPr>
          <p:cNvPr id="2" name="Picture 1" descr="aid6029694-v4-900px-Celebrate-the-12-Days-of-Christmas-Step-2-Version-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00" y="-177800"/>
            <a:ext cx="9906000" cy="7429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0067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https://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www.wikihow.com image uploaded by </a:t>
            </a:r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wikivisual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(creative commons) 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671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id6029694-v4-900px-Celebrate-the-12-Days-of-Christmas-Step-2-Version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00" y="-177800"/>
            <a:ext cx="9906000" cy="742950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-1600642" y="-631576"/>
            <a:ext cx="12314375" cy="5305350"/>
          </a:xfrm>
          <a:custGeom>
            <a:avLst/>
            <a:gdLst>
              <a:gd name="connsiteX0" fmla="*/ 876742 w 12314375"/>
              <a:gd name="connsiteY0" fmla="*/ 5241676 h 5305350"/>
              <a:gd name="connsiteX1" fmla="*/ 2222942 w 12314375"/>
              <a:gd name="connsiteY1" fmla="*/ 5228976 h 5305350"/>
              <a:gd name="connsiteX2" fmla="*/ 3061142 w 12314375"/>
              <a:gd name="connsiteY2" fmla="*/ 4479676 h 5305350"/>
              <a:gd name="connsiteX3" fmla="*/ 3708842 w 12314375"/>
              <a:gd name="connsiteY3" fmla="*/ 4301876 h 5305350"/>
              <a:gd name="connsiteX4" fmla="*/ 4331142 w 12314375"/>
              <a:gd name="connsiteY4" fmla="*/ 4276476 h 5305350"/>
              <a:gd name="connsiteX5" fmla="*/ 6426642 w 12314375"/>
              <a:gd name="connsiteY5" fmla="*/ 4301876 h 5305350"/>
              <a:gd name="connsiteX6" fmla="*/ 7785542 w 12314375"/>
              <a:gd name="connsiteY6" fmla="*/ 4174876 h 5305350"/>
              <a:gd name="connsiteX7" fmla="*/ 8293542 w 12314375"/>
              <a:gd name="connsiteY7" fmla="*/ 3781176 h 5305350"/>
              <a:gd name="connsiteX8" fmla="*/ 9157142 w 12314375"/>
              <a:gd name="connsiteY8" fmla="*/ 3527176 h 5305350"/>
              <a:gd name="connsiteX9" fmla="*/ 9969942 w 12314375"/>
              <a:gd name="connsiteY9" fmla="*/ 2409576 h 5305350"/>
              <a:gd name="connsiteX10" fmla="*/ 10274742 w 12314375"/>
              <a:gd name="connsiteY10" fmla="*/ 1799976 h 5305350"/>
              <a:gd name="connsiteX11" fmla="*/ 10604942 w 12314375"/>
              <a:gd name="connsiteY11" fmla="*/ 1533276 h 5305350"/>
              <a:gd name="connsiteX12" fmla="*/ 11379642 w 12314375"/>
              <a:gd name="connsiteY12" fmla="*/ 1152276 h 5305350"/>
              <a:gd name="connsiteX13" fmla="*/ 11532042 w 12314375"/>
              <a:gd name="connsiteY13" fmla="*/ 377576 h 5305350"/>
              <a:gd name="connsiteX14" fmla="*/ 749742 w 12314375"/>
              <a:gd name="connsiteY14" fmla="*/ 390276 h 5305350"/>
              <a:gd name="connsiteX15" fmla="*/ 902142 w 12314375"/>
              <a:gd name="connsiteY15" fmla="*/ 5190876 h 5305350"/>
              <a:gd name="connsiteX16" fmla="*/ 902142 w 12314375"/>
              <a:gd name="connsiteY16" fmla="*/ 5190876 h 5305350"/>
              <a:gd name="connsiteX17" fmla="*/ 902142 w 12314375"/>
              <a:gd name="connsiteY17" fmla="*/ 5190876 h 5305350"/>
              <a:gd name="connsiteX18" fmla="*/ 1079942 w 12314375"/>
              <a:gd name="connsiteY18" fmla="*/ 5203576 h 530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314375" h="5305350">
                <a:moveTo>
                  <a:pt x="876742" y="5241676"/>
                </a:moveTo>
                <a:cubicBezTo>
                  <a:pt x="1367808" y="5298826"/>
                  <a:pt x="1858875" y="5355976"/>
                  <a:pt x="2222942" y="5228976"/>
                </a:cubicBezTo>
                <a:cubicBezTo>
                  <a:pt x="2587009" y="5101976"/>
                  <a:pt x="2813492" y="4634193"/>
                  <a:pt x="3061142" y="4479676"/>
                </a:cubicBezTo>
                <a:cubicBezTo>
                  <a:pt x="3308792" y="4325159"/>
                  <a:pt x="3497175" y="4335743"/>
                  <a:pt x="3708842" y="4301876"/>
                </a:cubicBezTo>
                <a:cubicBezTo>
                  <a:pt x="3920509" y="4268009"/>
                  <a:pt x="3878175" y="4276476"/>
                  <a:pt x="4331142" y="4276476"/>
                </a:cubicBezTo>
                <a:cubicBezTo>
                  <a:pt x="4784109" y="4276476"/>
                  <a:pt x="5850909" y="4318809"/>
                  <a:pt x="6426642" y="4301876"/>
                </a:cubicBezTo>
                <a:cubicBezTo>
                  <a:pt x="7002375" y="4284943"/>
                  <a:pt x="7474392" y="4261659"/>
                  <a:pt x="7785542" y="4174876"/>
                </a:cubicBezTo>
                <a:cubicBezTo>
                  <a:pt x="8096692" y="4088093"/>
                  <a:pt x="8064942" y="3889126"/>
                  <a:pt x="8293542" y="3781176"/>
                </a:cubicBezTo>
                <a:cubicBezTo>
                  <a:pt x="8522142" y="3673226"/>
                  <a:pt x="8877742" y="3755776"/>
                  <a:pt x="9157142" y="3527176"/>
                </a:cubicBezTo>
                <a:cubicBezTo>
                  <a:pt x="9436542" y="3298576"/>
                  <a:pt x="9783675" y="2697443"/>
                  <a:pt x="9969942" y="2409576"/>
                </a:cubicBezTo>
                <a:cubicBezTo>
                  <a:pt x="10156209" y="2121709"/>
                  <a:pt x="10168909" y="1946026"/>
                  <a:pt x="10274742" y="1799976"/>
                </a:cubicBezTo>
                <a:cubicBezTo>
                  <a:pt x="10380575" y="1653926"/>
                  <a:pt x="10420792" y="1641226"/>
                  <a:pt x="10604942" y="1533276"/>
                </a:cubicBezTo>
                <a:cubicBezTo>
                  <a:pt x="10789092" y="1425326"/>
                  <a:pt x="11225125" y="1344893"/>
                  <a:pt x="11379642" y="1152276"/>
                </a:cubicBezTo>
                <a:cubicBezTo>
                  <a:pt x="11534159" y="959659"/>
                  <a:pt x="13303692" y="504576"/>
                  <a:pt x="11532042" y="377576"/>
                </a:cubicBezTo>
                <a:cubicBezTo>
                  <a:pt x="9760392" y="250576"/>
                  <a:pt x="2521392" y="-411941"/>
                  <a:pt x="749742" y="390276"/>
                </a:cubicBezTo>
                <a:cubicBezTo>
                  <a:pt x="-1021908" y="1192493"/>
                  <a:pt x="902142" y="5190876"/>
                  <a:pt x="902142" y="5190876"/>
                </a:cubicBezTo>
                <a:lnTo>
                  <a:pt x="902142" y="5190876"/>
                </a:lnTo>
                <a:lnTo>
                  <a:pt x="902142" y="5190876"/>
                </a:lnTo>
                <a:lnTo>
                  <a:pt x="1079942" y="5203576"/>
                </a:lnTo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50067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https://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www.wikihow.com image uploaded by </a:t>
            </a:r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wikivisual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(creative commons) 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34623" y="-254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for (i in 1:12) {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	</a:t>
            </a:r>
            <a:r>
              <a:rPr lang="it-IT" sz="2400" b="1" dirty="0" err="1" smtClean="0">
                <a:effectLst/>
              </a:rPr>
              <a:t>print</a:t>
            </a:r>
            <a:r>
              <a:rPr lang="it-IT" sz="2400" b="1" dirty="0" smtClean="0">
                <a:effectLst/>
              </a:rPr>
              <a:t>(paste("On </a:t>
            </a:r>
            <a:r>
              <a:rPr lang="it-IT" sz="2400" b="1" dirty="0" err="1" smtClean="0">
                <a:effectLst/>
              </a:rPr>
              <a:t>day</a:t>
            </a:r>
            <a:r>
              <a:rPr lang="it-IT" sz="2400" b="1" dirty="0" smtClean="0">
                <a:effectLst/>
              </a:rPr>
              <a:t>",i," of </a:t>
            </a:r>
            <a:r>
              <a:rPr lang="it-IT" sz="2400" b="1" dirty="0" err="1" smtClean="0">
                <a:effectLst/>
              </a:rPr>
              <a:t>christmas</a:t>
            </a:r>
            <a:r>
              <a:rPr lang="it-IT" sz="2400" b="1" dirty="0" smtClean="0">
                <a:effectLst/>
              </a:rPr>
              <a:t> </a:t>
            </a:r>
            <a:r>
              <a:rPr lang="it-IT" sz="2400" b="1" dirty="0" err="1" smtClean="0">
                <a:effectLst/>
              </a:rPr>
              <a:t>my</a:t>
            </a:r>
            <a:r>
              <a:rPr lang="it-IT" sz="2400" b="1" dirty="0" smtClean="0">
                <a:effectLst/>
              </a:rPr>
              <a:t> </a:t>
            </a:r>
            <a:r>
              <a:rPr lang="it-IT" sz="2400" b="1" dirty="0" err="1" smtClean="0">
                <a:effectLst/>
              </a:rPr>
              <a:t>true</a:t>
            </a:r>
            <a:r>
              <a:rPr lang="it-IT" sz="2400" b="1" dirty="0" smtClean="0">
                <a:effectLst/>
              </a:rPr>
              <a:t> love </a:t>
            </a:r>
            <a:r>
              <a:rPr lang="it-IT" sz="2400" b="1" dirty="0" err="1" smtClean="0">
                <a:effectLst/>
              </a:rPr>
              <a:t>sent</a:t>
            </a:r>
            <a:r>
              <a:rPr lang="it-IT" sz="2400" b="1" dirty="0" smtClean="0">
                <a:effectLst/>
              </a:rPr>
              <a:t> to me"))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	for (</a:t>
            </a:r>
            <a:r>
              <a:rPr lang="it-IT" sz="2400" b="1" dirty="0" err="1" smtClean="0">
                <a:effectLst/>
              </a:rPr>
              <a:t>j</a:t>
            </a:r>
            <a:r>
              <a:rPr lang="it-IT" sz="2400" b="1" dirty="0" smtClean="0">
                <a:effectLst/>
              </a:rPr>
              <a:t> in i:1) {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		</a:t>
            </a:r>
            <a:r>
              <a:rPr lang="it-IT" sz="2400" b="1" dirty="0" err="1" smtClean="0">
                <a:effectLst/>
              </a:rPr>
              <a:t>print</a:t>
            </a:r>
            <a:r>
              <a:rPr lang="it-IT" sz="2400" b="1" dirty="0" smtClean="0">
                <a:effectLst/>
              </a:rPr>
              <a:t> (paste (</a:t>
            </a:r>
            <a:r>
              <a:rPr lang="it-IT" sz="2400" b="1" dirty="0" err="1" smtClean="0">
                <a:effectLst/>
              </a:rPr>
              <a:t>j</a:t>
            </a:r>
            <a:r>
              <a:rPr lang="it-IT" sz="2400" b="1" dirty="0" smtClean="0">
                <a:effectLst/>
              </a:rPr>
              <a:t>," ",c("</a:t>
            </a:r>
            <a:r>
              <a:rPr lang="it-IT" sz="2400" b="1" dirty="0" err="1" smtClean="0">
                <a:effectLst/>
              </a:rPr>
              <a:t>Drummers</a:t>
            </a:r>
            <a:r>
              <a:rPr lang="it-IT" sz="2400" b="1" dirty="0" smtClean="0">
                <a:effectLst/>
              </a:rPr>
              <a:t> Drumming",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		"</a:t>
            </a:r>
            <a:r>
              <a:rPr lang="it-IT" sz="2400" b="1" dirty="0" err="1" smtClean="0">
                <a:effectLst/>
              </a:rPr>
              <a:t>Pipers</a:t>
            </a:r>
            <a:r>
              <a:rPr lang="it-IT" sz="2400" b="1" dirty="0" smtClean="0">
                <a:effectLst/>
              </a:rPr>
              <a:t> </a:t>
            </a:r>
            <a:r>
              <a:rPr lang="it-IT" sz="2400" b="1" dirty="0" err="1" smtClean="0">
                <a:effectLst/>
              </a:rPr>
              <a:t>Piping</a:t>
            </a:r>
            <a:r>
              <a:rPr lang="it-IT" sz="2400" b="1" dirty="0" smtClean="0">
                <a:effectLst/>
              </a:rPr>
              <a:t>","</a:t>
            </a:r>
            <a:r>
              <a:rPr lang="it-IT" sz="2400" b="1" dirty="0" err="1" smtClean="0">
                <a:effectLst/>
              </a:rPr>
              <a:t>Lords</a:t>
            </a:r>
            <a:r>
              <a:rPr lang="it-IT" sz="2400" b="1" dirty="0" smtClean="0">
                <a:effectLst/>
              </a:rPr>
              <a:t> A-</a:t>
            </a:r>
            <a:r>
              <a:rPr lang="it-IT" sz="2400" b="1" dirty="0" err="1" smtClean="0">
                <a:effectLst/>
              </a:rPr>
              <a:t>leaping</a:t>
            </a:r>
            <a:r>
              <a:rPr lang="it-IT" sz="2400" b="1" dirty="0" smtClean="0">
                <a:effectLst/>
              </a:rPr>
              <a:t>","Ladies Dancing",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		"</a:t>
            </a:r>
            <a:r>
              <a:rPr lang="it-IT" sz="2400" b="1" dirty="0" err="1" smtClean="0">
                <a:effectLst/>
              </a:rPr>
              <a:t>Maids</a:t>
            </a:r>
            <a:r>
              <a:rPr lang="it-IT" sz="2400" b="1" dirty="0" smtClean="0">
                <a:effectLst/>
              </a:rPr>
              <a:t> A-</a:t>
            </a:r>
            <a:r>
              <a:rPr lang="it-IT" sz="2400" b="1" dirty="0" err="1" smtClean="0">
                <a:effectLst/>
              </a:rPr>
              <a:t>milking</a:t>
            </a:r>
            <a:r>
              <a:rPr lang="it-IT" sz="2400" b="1" dirty="0" smtClean="0">
                <a:effectLst/>
              </a:rPr>
              <a:t>","</a:t>
            </a:r>
            <a:r>
              <a:rPr lang="it-IT" sz="2400" b="1" dirty="0" err="1" smtClean="0">
                <a:effectLst/>
              </a:rPr>
              <a:t>Swans</a:t>
            </a:r>
            <a:r>
              <a:rPr lang="it-IT" sz="2400" b="1" dirty="0" smtClean="0">
                <a:effectLst/>
              </a:rPr>
              <a:t> A-</a:t>
            </a:r>
            <a:r>
              <a:rPr lang="it-IT" sz="2400" b="1" dirty="0" err="1" smtClean="0">
                <a:effectLst/>
              </a:rPr>
              <a:t>swimming</a:t>
            </a:r>
            <a:r>
              <a:rPr lang="it-IT" sz="2400" b="1" dirty="0" smtClean="0">
                <a:effectLst/>
              </a:rPr>
              <a:t>",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		"</a:t>
            </a:r>
            <a:r>
              <a:rPr lang="it-IT" sz="2400" b="1" dirty="0" err="1" smtClean="0">
                <a:effectLst/>
              </a:rPr>
              <a:t>Geese</a:t>
            </a:r>
            <a:r>
              <a:rPr lang="it-IT" sz="2400" b="1" dirty="0" smtClean="0">
                <a:effectLst/>
              </a:rPr>
              <a:t> A-</a:t>
            </a:r>
            <a:r>
              <a:rPr lang="it-IT" sz="2400" b="1" dirty="0" err="1" smtClean="0">
                <a:effectLst/>
              </a:rPr>
              <a:t>laying</a:t>
            </a:r>
            <a:r>
              <a:rPr lang="it-IT" sz="2400" b="1" dirty="0" smtClean="0">
                <a:effectLst/>
              </a:rPr>
              <a:t>","Golden Rings","</a:t>
            </a:r>
            <a:r>
              <a:rPr lang="it-IT" sz="2400" b="1" dirty="0" err="1" smtClean="0">
                <a:effectLst/>
              </a:rPr>
              <a:t>Calling</a:t>
            </a:r>
            <a:r>
              <a:rPr lang="it-IT" sz="2400" b="1" dirty="0" smtClean="0">
                <a:effectLst/>
              </a:rPr>
              <a:t> </a:t>
            </a:r>
            <a:r>
              <a:rPr lang="it-IT" sz="2400" b="1" dirty="0" err="1" smtClean="0">
                <a:effectLst/>
              </a:rPr>
              <a:t>Birds</a:t>
            </a:r>
            <a:r>
              <a:rPr lang="it-IT" sz="2400" b="1" dirty="0" smtClean="0">
                <a:effectLst/>
              </a:rPr>
              <a:t>",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		"French </a:t>
            </a:r>
            <a:r>
              <a:rPr lang="it-IT" sz="2400" b="1" dirty="0" err="1" smtClean="0">
                <a:effectLst/>
              </a:rPr>
              <a:t>Hens</a:t>
            </a:r>
            <a:r>
              <a:rPr lang="it-IT" sz="2400" b="1" dirty="0" smtClean="0">
                <a:effectLst/>
              </a:rPr>
              <a:t>","</a:t>
            </a:r>
            <a:r>
              <a:rPr lang="it-IT" sz="2400" b="1" dirty="0" err="1" smtClean="0">
                <a:effectLst/>
              </a:rPr>
              <a:t>Turtle</a:t>
            </a:r>
            <a:r>
              <a:rPr lang="it-IT" sz="2400" b="1" dirty="0" smtClean="0">
                <a:effectLst/>
              </a:rPr>
              <a:t> </a:t>
            </a:r>
            <a:r>
              <a:rPr lang="it-IT" sz="2400" b="1" dirty="0" err="1" smtClean="0">
                <a:effectLst/>
              </a:rPr>
              <a:t>Doves</a:t>
            </a:r>
            <a:r>
              <a:rPr lang="it-IT" sz="2400" b="1" dirty="0" smtClean="0">
                <a:effectLst/>
              </a:rPr>
              <a:t>",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		"</a:t>
            </a:r>
            <a:r>
              <a:rPr lang="it-IT" sz="2400" b="1" dirty="0" err="1" smtClean="0">
                <a:effectLst/>
              </a:rPr>
              <a:t>Partridge</a:t>
            </a:r>
            <a:r>
              <a:rPr lang="it-IT" sz="2400" b="1" dirty="0" smtClean="0">
                <a:effectLst/>
              </a:rPr>
              <a:t> in a </a:t>
            </a:r>
            <a:r>
              <a:rPr lang="it-IT" sz="2400" b="1" dirty="0" err="1" smtClean="0">
                <a:effectLst/>
              </a:rPr>
              <a:t>pear</a:t>
            </a:r>
            <a:r>
              <a:rPr lang="it-IT" sz="2400" b="1" dirty="0" smtClean="0">
                <a:effectLst/>
              </a:rPr>
              <a:t> </a:t>
            </a:r>
            <a:r>
              <a:rPr lang="it-IT" sz="2400" b="1" dirty="0" err="1" smtClean="0">
                <a:effectLst/>
              </a:rPr>
              <a:t>tree</a:t>
            </a:r>
            <a:r>
              <a:rPr lang="it-IT" sz="2400" b="1" dirty="0" smtClean="0">
                <a:effectLst/>
              </a:rPr>
              <a:t>")[13-j]))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	}</a:t>
            </a:r>
          </a:p>
          <a:p>
            <a:pPr marL="0" indent="0">
              <a:buFont typeface="Arial"/>
              <a:buNone/>
            </a:pPr>
            <a:r>
              <a:rPr lang="it-IT" sz="2400" b="1" dirty="0" smtClean="0">
                <a:effectLst/>
              </a:rPr>
              <a:t>}</a:t>
            </a:r>
            <a:endParaRPr lang="en-US" sz="2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6768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03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69800" y="3487306"/>
            <a:ext cx="3694383" cy="2917053"/>
            <a:chOff x="457200" y="20638"/>
            <a:chExt cx="8229600" cy="6498021"/>
          </a:xfrm>
        </p:grpSpPr>
        <p:pic>
          <p:nvPicPr>
            <p:cNvPr id="3" name="Picture 2" descr="CC00054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417" y="5357015"/>
              <a:ext cx="805942" cy="1161644"/>
            </a:xfrm>
            <a:prstGeom prst="rect">
              <a:avLst/>
            </a:prstGeom>
          </p:spPr>
        </p:pic>
        <p:pic>
          <p:nvPicPr>
            <p:cNvPr id="4" name="Picture 3" descr="CC00055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160" y="1512885"/>
              <a:ext cx="1356630" cy="1418080"/>
            </a:xfrm>
            <a:prstGeom prst="rect">
              <a:avLst/>
            </a:prstGeom>
          </p:spPr>
        </p:pic>
        <p:pic>
          <p:nvPicPr>
            <p:cNvPr id="5" name="Picture 4" descr="CC00054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74" y="4512440"/>
              <a:ext cx="1119101" cy="1184097"/>
            </a:xfrm>
            <a:prstGeom prst="rect">
              <a:avLst/>
            </a:prstGeom>
          </p:spPr>
        </p:pic>
        <p:pic>
          <p:nvPicPr>
            <p:cNvPr id="6" name="Picture 5" descr="skd186475sdc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595" y="4381268"/>
              <a:ext cx="1418080" cy="1315269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997364" y="1405934"/>
              <a:ext cx="7038622" cy="4506503"/>
            </a:xfrm>
            <a:custGeom>
              <a:avLst/>
              <a:gdLst>
                <a:gd name="connsiteX0" fmla="*/ 0 w 4452055"/>
                <a:gd name="connsiteY0" fmla="*/ 2137833 h 2850444"/>
                <a:gd name="connsiteX1" fmla="*/ 246944 w 4452055"/>
                <a:gd name="connsiteY1" fmla="*/ 2850444 h 2850444"/>
                <a:gd name="connsiteX2" fmla="*/ 776111 w 4452055"/>
                <a:gd name="connsiteY2" fmla="*/ 1749777 h 2850444"/>
                <a:gd name="connsiteX3" fmla="*/ 1008944 w 4452055"/>
                <a:gd name="connsiteY3" fmla="*/ 2286000 h 2850444"/>
                <a:gd name="connsiteX4" fmla="*/ 1227666 w 4452055"/>
                <a:gd name="connsiteY4" fmla="*/ 1827388 h 2850444"/>
                <a:gd name="connsiteX5" fmla="*/ 1333500 w 4452055"/>
                <a:gd name="connsiteY5" fmla="*/ 2307166 h 2850444"/>
                <a:gd name="connsiteX6" fmla="*/ 1509889 w 4452055"/>
                <a:gd name="connsiteY6" fmla="*/ 1516944 h 2850444"/>
                <a:gd name="connsiteX7" fmla="*/ 1643944 w 4452055"/>
                <a:gd name="connsiteY7" fmla="*/ 2032000 h 2850444"/>
                <a:gd name="connsiteX8" fmla="*/ 1862666 w 4452055"/>
                <a:gd name="connsiteY8" fmla="*/ 1354666 h 2850444"/>
                <a:gd name="connsiteX9" fmla="*/ 1905000 w 4452055"/>
                <a:gd name="connsiteY9" fmla="*/ 1658055 h 2850444"/>
                <a:gd name="connsiteX10" fmla="*/ 2102555 w 4452055"/>
                <a:gd name="connsiteY10" fmla="*/ 987777 h 2850444"/>
                <a:gd name="connsiteX11" fmla="*/ 2215444 w 4452055"/>
                <a:gd name="connsiteY11" fmla="*/ 1453444 h 2850444"/>
                <a:gd name="connsiteX12" fmla="*/ 2434166 w 4452055"/>
                <a:gd name="connsiteY12" fmla="*/ 980722 h 2850444"/>
                <a:gd name="connsiteX13" fmla="*/ 2518833 w 4452055"/>
                <a:gd name="connsiteY13" fmla="*/ 1255888 h 2850444"/>
                <a:gd name="connsiteX14" fmla="*/ 2596444 w 4452055"/>
                <a:gd name="connsiteY14" fmla="*/ 818444 h 2850444"/>
                <a:gd name="connsiteX15" fmla="*/ 2681111 w 4452055"/>
                <a:gd name="connsiteY15" fmla="*/ 1016000 h 2850444"/>
                <a:gd name="connsiteX16" fmla="*/ 2857500 w 4452055"/>
                <a:gd name="connsiteY16" fmla="*/ 225777 h 2850444"/>
                <a:gd name="connsiteX17" fmla="*/ 3083278 w 4452055"/>
                <a:gd name="connsiteY17" fmla="*/ 1023055 h 2850444"/>
                <a:gd name="connsiteX18" fmla="*/ 3182055 w 4452055"/>
                <a:gd name="connsiteY18" fmla="*/ 733777 h 2850444"/>
                <a:gd name="connsiteX19" fmla="*/ 3429000 w 4452055"/>
                <a:gd name="connsiteY19" fmla="*/ 1382888 h 2850444"/>
                <a:gd name="connsiteX20" fmla="*/ 3485444 w 4452055"/>
                <a:gd name="connsiteY20" fmla="*/ 1079500 h 2850444"/>
                <a:gd name="connsiteX21" fmla="*/ 3584222 w 4452055"/>
                <a:gd name="connsiteY21" fmla="*/ 1065388 h 2850444"/>
                <a:gd name="connsiteX22" fmla="*/ 3619500 w 4452055"/>
                <a:gd name="connsiteY22" fmla="*/ 783166 h 2850444"/>
                <a:gd name="connsiteX23" fmla="*/ 3690055 w 4452055"/>
                <a:gd name="connsiteY23" fmla="*/ 1143000 h 2850444"/>
                <a:gd name="connsiteX24" fmla="*/ 3739444 w 4452055"/>
                <a:gd name="connsiteY24" fmla="*/ 881944 h 2850444"/>
                <a:gd name="connsiteX25" fmla="*/ 3831166 w 4452055"/>
                <a:gd name="connsiteY25" fmla="*/ 959555 h 2850444"/>
                <a:gd name="connsiteX26" fmla="*/ 3887611 w 4452055"/>
                <a:gd name="connsiteY26" fmla="*/ 550333 h 2850444"/>
                <a:gd name="connsiteX27" fmla="*/ 3965222 w 4452055"/>
                <a:gd name="connsiteY27" fmla="*/ 811388 h 2850444"/>
                <a:gd name="connsiteX28" fmla="*/ 4176889 w 4452055"/>
                <a:gd name="connsiteY28" fmla="*/ 282222 h 2850444"/>
                <a:gd name="connsiteX29" fmla="*/ 4247444 w 4452055"/>
                <a:gd name="connsiteY29" fmla="*/ 585611 h 2850444"/>
                <a:gd name="connsiteX30" fmla="*/ 4452055 w 4452055"/>
                <a:gd name="connsiteY30" fmla="*/ 0 h 285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52055" h="2850444">
                  <a:moveTo>
                    <a:pt x="0" y="2137833"/>
                  </a:moveTo>
                  <a:lnTo>
                    <a:pt x="246944" y="2850444"/>
                  </a:lnTo>
                  <a:lnTo>
                    <a:pt x="776111" y="1749777"/>
                  </a:lnTo>
                  <a:lnTo>
                    <a:pt x="1008944" y="2286000"/>
                  </a:lnTo>
                  <a:lnTo>
                    <a:pt x="1227666" y="1827388"/>
                  </a:lnTo>
                  <a:lnTo>
                    <a:pt x="1333500" y="2307166"/>
                  </a:lnTo>
                  <a:lnTo>
                    <a:pt x="1509889" y="1516944"/>
                  </a:lnTo>
                  <a:lnTo>
                    <a:pt x="1643944" y="2032000"/>
                  </a:lnTo>
                  <a:lnTo>
                    <a:pt x="1862666" y="1354666"/>
                  </a:lnTo>
                  <a:lnTo>
                    <a:pt x="1905000" y="1658055"/>
                  </a:lnTo>
                  <a:lnTo>
                    <a:pt x="2102555" y="987777"/>
                  </a:lnTo>
                  <a:lnTo>
                    <a:pt x="2215444" y="1453444"/>
                  </a:lnTo>
                  <a:lnTo>
                    <a:pt x="2434166" y="980722"/>
                  </a:lnTo>
                  <a:lnTo>
                    <a:pt x="2518833" y="1255888"/>
                  </a:lnTo>
                  <a:lnTo>
                    <a:pt x="2596444" y="818444"/>
                  </a:lnTo>
                  <a:lnTo>
                    <a:pt x="2681111" y="1016000"/>
                  </a:lnTo>
                  <a:lnTo>
                    <a:pt x="2857500" y="225777"/>
                  </a:lnTo>
                  <a:lnTo>
                    <a:pt x="3083278" y="1023055"/>
                  </a:lnTo>
                  <a:lnTo>
                    <a:pt x="3182055" y="733777"/>
                  </a:lnTo>
                  <a:lnTo>
                    <a:pt x="3429000" y="1382888"/>
                  </a:lnTo>
                  <a:lnTo>
                    <a:pt x="3485444" y="1079500"/>
                  </a:lnTo>
                  <a:lnTo>
                    <a:pt x="3584222" y="1065388"/>
                  </a:lnTo>
                  <a:lnTo>
                    <a:pt x="3619500" y="783166"/>
                  </a:lnTo>
                  <a:lnTo>
                    <a:pt x="3690055" y="1143000"/>
                  </a:lnTo>
                  <a:lnTo>
                    <a:pt x="3739444" y="881944"/>
                  </a:lnTo>
                  <a:lnTo>
                    <a:pt x="3831166" y="959555"/>
                  </a:lnTo>
                  <a:lnTo>
                    <a:pt x="3887611" y="550333"/>
                  </a:lnTo>
                  <a:lnTo>
                    <a:pt x="3965222" y="811388"/>
                  </a:lnTo>
                  <a:lnTo>
                    <a:pt x="4176889" y="282222"/>
                  </a:lnTo>
                  <a:lnTo>
                    <a:pt x="4247444" y="585611"/>
                  </a:lnTo>
                  <a:lnTo>
                    <a:pt x="4452055" y="0"/>
                  </a:lnTo>
                </a:path>
              </a:pathLst>
            </a:custGeom>
            <a:ln w="88900">
              <a:solidFill>
                <a:srgbClr val="FF0000"/>
              </a:solidFill>
              <a:headEnd type="none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457200" y="20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F</a:t>
              </a:r>
              <a:r>
                <a:rPr lang="en-US" dirty="0" smtClean="0">
                  <a:solidFill>
                    <a:schemeClr val="bg1"/>
                  </a:solidFill>
                </a:rPr>
                <a:t>inance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 descr="DSC_3776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2" t="40" r="11415" b="-40"/>
          <a:stretch/>
        </p:blipFill>
        <p:spPr>
          <a:xfrm>
            <a:off x="4769800" y="749215"/>
            <a:ext cx="3492000" cy="25890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769800" y="236106"/>
            <a:ext cx="3694383" cy="513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Population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42447" y="269012"/>
            <a:ext cx="3694383" cy="513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Animal behavior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447" y="3487306"/>
            <a:ext cx="3694383" cy="513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Chaos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shark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0" b="14984"/>
          <a:stretch/>
        </p:blipFill>
        <p:spPr>
          <a:xfrm>
            <a:off x="342447" y="785835"/>
            <a:ext cx="3848100" cy="2552400"/>
          </a:xfrm>
          <a:prstGeom prst="rect">
            <a:avLst/>
          </a:prstGeom>
        </p:spPr>
      </p:pic>
      <p:pic>
        <p:nvPicPr>
          <p:cNvPr id="14" name="Picture 13" descr="Logistic_Bifurcation_map_High_Resolution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t="3376" r="779" b="12947"/>
          <a:stretch/>
        </p:blipFill>
        <p:spPr>
          <a:xfrm>
            <a:off x="342447" y="4160140"/>
            <a:ext cx="3848100" cy="25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7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69900" y="30666"/>
            <a:ext cx="8216899" cy="6487993"/>
            <a:chOff x="457200" y="20638"/>
            <a:chExt cx="8229600" cy="6498021"/>
          </a:xfrm>
        </p:grpSpPr>
        <p:pic>
          <p:nvPicPr>
            <p:cNvPr id="2" name="Picture 1" descr="CC00054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417" y="5357015"/>
              <a:ext cx="805942" cy="1161644"/>
            </a:xfrm>
            <a:prstGeom prst="rect">
              <a:avLst/>
            </a:prstGeom>
          </p:spPr>
        </p:pic>
        <p:pic>
          <p:nvPicPr>
            <p:cNvPr id="3" name="Picture 2" descr="CC00055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0160" y="1512885"/>
              <a:ext cx="1356630" cy="1418080"/>
            </a:xfrm>
            <a:prstGeom prst="rect">
              <a:avLst/>
            </a:prstGeom>
          </p:spPr>
        </p:pic>
        <p:pic>
          <p:nvPicPr>
            <p:cNvPr id="4" name="Picture 3" descr="CC00054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74" y="4512440"/>
              <a:ext cx="1119101" cy="1184097"/>
            </a:xfrm>
            <a:prstGeom prst="rect">
              <a:avLst/>
            </a:prstGeom>
          </p:spPr>
        </p:pic>
        <p:pic>
          <p:nvPicPr>
            <p:cNvPr id="5" name="Picture 4" descr="skd186475sdc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595" y="4381268"/>
              <a:ext cx="1418080" cy="1315269"/>
            </a:xfrm>
            <a:prstGeom prst="rect">
              <a:avLst/>
            </a:prstGeom>
          </p:spPr>
        </p:pic>
        <p:sp>
          <p:nvSpPr>
            <p:cNvPr id="8" name="Freeform 7"/>
            <p:cNvSpPr/>
            <p:nvPr/>
          </p:nvSpPr>
          <p:spPr>
            <a:xfrm>
              <a:off x="997364" y="1405934"/>
              <a:ext cx="7038622" cy="4506503"/>
            </a:xfrm>
            <a:custGeom>
              <a:avLst/>
              <a:gdLst>
                <a:gd name="connsiteX0" fmla="*/ 0 w 4452055"/>
                <a:gd name="connsiteY0" fmla="*/ 2137833 h 2850444"/>
                <a:gd name="connsiteX1" fmla="*/ 246944 w 4452055"/>
                <a:gd name="connsiteY1" fmla="*/ 2850444 h 2850444"/>
                <a:gd name="connsiteX2" fmla="*/ 776111 w 4452055"/>
                <a:gd name="connsiteY2" fmla="*/ 1749777 h 2850444"/>
                <a:gd name="connsiteX3" fmla="*/ 1008944 w 4452055"/>
                <a:gd name="connsiteY3" fmla="*/ 2286000 h 2850444"/>
                <a:gd name="connsiteX4" fmla="*/ 1227666 w 4452055"/>
                <a:gd name="connsiteY4" fmla="*/ 1827388 h 2850444"/>
                <a:gd name="connsiteX5" fmla="*/ 1333500 w 4452055"/>
                <a:gd name="connsiteY5" fmla="*/ 2307166 h 2850444"/>
                <a:gd name="connsiteX6" fmla="*/ 1509889 w 4452055"/>
                <a:gd name="connsiteY6" fmla="*/ 1516944 h 2850444"/>
                <a:gd name="connsiteX7" fmla="*/ 1643944 w 4452055"/>
                <a:gd name="connsiteY7" fmla="*/ 2032000 h 2850444"/>
                <a:gd name="connsiteX8" fmla="*/ 1862666 w 4452055"/>
                <a:gd name="connsiteY8" fmla="*/ 1354666 h 2850444"/>
                <a:gd name="connsiteX9" fmla="*/ 1905000 w 4452055"/>
                <a:gd name="connsiteY9" fmla="*/ 1658055 h 2850444"/>
                <a:gd name="connsiteX10" fmla="*/ 2102555 w 4452055"/>
                <a:gd name="connsiteY10" fmla="*/ 987777 h 2850444"/>
                <a:gd name="connsiteX11" fmla="*/ 2215444 w 4452055"/>
                <a:gd name="connsiteY11" fmla="*/ 1453444 h 2850444"/>
                <a:gd name="connsiteX12" fmla="*/ 2434166 w 4452055"/>
                <a:gd name="connsiteY12" fmla="*/ 980722 h 2850444"/>
                <a:gd name="connsiteX13" fmla="*/ 2518833 w 4452055"/>
                <a:gd name="connsiteY13" fmla="*/ 1255888 h 2850444"/>
                <a:gd name="connsiteX14" fmla="*/ 2596444 w 4452055"/>
                <a:gd name="connsiteY14" fmla="*/ 818444 h 2850444"/>
                <a:gd name="connsiteX15" fmla="*/ 2681111 w 4452055"/>
                <a:gd name="connsiteY15" fmla="*/ 1016000 h 2850444"/>
                <a:gd name="connsiteX16" fmla="*/ 2857500 w 4452055"/>
                <a:gd name="connsiteY16" fmla="*/ 225777 h 2850444"/>
                <a:gd name="connsiteX17" fmla="*/ 3083278 w 4452055"/>
                <a:gd name="connsiteY17" fmla="*/ 1023055 h 2850444"/>
                <a:gd name="connsiteX18" fmla="*/ 3182055 w 4452055"/>
                <a:gd name="connsiteY18" fmla="*/ 733777 h 2850444"/>
                <a:gd name="connsiteX19" fmla="*/ 3429000 w 4452055"/>
                <a:gd name="connsiteY19" fmla="*/ 1382888 h 2850444"/>
                <a:gd name="connsiteX20" fmla="*/ 3485444 w 4452055"/>
                <a:gd name="connsiteY20" fmla="*/ 1079500 h 2850444"/>
                <a:gd name="connsiteX21" fmla="*/ 3584222 w 4452055"/>
                <a:gd name="connsiteY21" fmla="*/ 1065388 h 2850444"/>
                <a:gd name="connsiteX22" fmla="*/ 3619500 w 4452055"/>
                <a:gd name="connsiteY22" fmla="*/ 783166 h 2850444"/>
                <a:gd name="connsiteX23" fmla="*/ 3690055 w 4452055"/>
                <a:gd name="connsiteY23" fmla="*/ 1143000 h 2850444"/>
                <a:gd name="connsiteX24" fmla="*/ 3739444 w 4452055"/>
                <a:gd name="connsiteY24" fmla="*/ 881944 h 2850444"/>
                <a:gd name="connsiteX25" fmla="*/ 3831166 w 4452055"/>
                <a:gd name="connsiteY25" fmla="*/ 959555 h 2850444"/>
                <a:gd name="connsiteX26" fmla="*/ 3887611 w 4452055"/>
                <a:gd name="connsiteY26" fmla="*/ 550333 h 2850444"/>
                <a:gd name="connsiteX27" fmla="*/ 3965222 w 4452055"/>
                <a:gd name="connsiteY27" fmla="*/ 811388 h 2850444"/>
                <a:gd name="connsiteX28" fmla="*/ 4176889 w 4452055"/>
                <a:gd name="connsiteY28" fmla="*/ 282222 h 2850444"/>
                <a:gd name="connsiteX29" fmla="*/ 4247444 w 4452055"/>
                <a:gd name="connsiteY29" fmla="*/ 585611 h 2850444"/>
                <a:gd name="connsiteX30" fmla="*/ 4452055 w 4452055"/>
                <a:gd name="connsiteY30" fmla="*/ 0 h 285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52055" h="2850444">
                  <a:moveTo>
                    <a:pt x="0" y="2137833"/>
                  </a:moveTo>
                  <a:lnTo>
                    <a:pt x="246944" y="2850444"/>
                  </a:lnTo>
                  <a:lnTo>
                    <a:pt x="776111" y="1749777"/>
                  </a:lnTo>
                  <a:lnTo>
                    <a:pt x="1008944" y="2286000"/>
                  </a:lnTo>
                  <a:lnTo>
                    <a:pt x="1227666" y="1827388"/>
                  </a:lnTo>
                  <a:lnTo>
                    <a:pt x="1333500" y="2307166"/>
                  </a:lnTo>
                  <a:lnTo>
                    <a:pt x="1509889" y="1516944"/>
                  </a:lnTo>
                  <a:lnTo>
                    <a:pt x="1643944" y="2032000"/>
                  </a:lnTo>
                  <a:lnTo>
                    <a:pt x="1862666" y="1354666"/>
                  </a:lnTo>
                  <a:lnTo>
                    <a:pt x="1905000" y="1658055"/>
                  </a:lnTo>
                  <a:lnTo>
                    <a:pt x="2102555" y="987777"/>
                  </a:lnTo>
                  <a:lnTo>
                    <a:pt x="2215444" y="1453444"/>
                  </a:lnTo>
                  <a:lnTo>
                    <a:pt x="2434166" y="980722"/>
                  </a:lnTo>
                  <a:lnTo>
                    <a:pt x="2518833" y="1255888"/>
                  </a:lnTo>
                  <a:lnTo>
                    <a:pt x="2596444" y="818444"/>
                  </a:lnTo>
                  <a:lnTo>
                    <a:pt x="2681111" y="1016000"/>
                  </a:lnTo>
                  <a:lnTo>
                    <a:pt x="2857500" y="225777"/>
                  </a:lnTo>
                  <a:lnTo>
                    <a:pt x="3083278" y="1023055"/>
                  </a:lnTo>
                  <a:lnTo>
                    <a:pt x="3182055" y="733777"/>
                  </a:lnTo>
                  <a:lnTo>
                    <a:pt x="3429000" y="1382888"/>
                  </a:lnTo>
                  <a:lnTo>
                    <a:pt x="3485444" y="1079500"/>
                  </a:lnTo>
                  <a:lnTo>
                    <a:pt x="3584222" y="1065388"/>
                  </a:lnTo>
                  <a:lnTo>
                    <a:pt x="3619500" y="783166"/>
                  </a:lnTo>
                  <a:lnTo>
                    <a:pt x="3690055" y="1143000"/>
                  </a:lnTo>
                  <a:lnTo>
                    <a:pt x="3739444" y="881944"/>
                  </a:lnTo>
                  <a:lnTo>
                    <a:pt x="3831166" y="959555"/>
                  </a:lnTo>
                  <a:lnTo>
                    <a:pt x="3887611" y="550333"/>
                  </a:lnTo>
                  <a:lnTo>
                    <a:pt x="3965222" y="811388"/>
                  </a:lnTo>
                  <a:lnTo>
                    <a:pt x="4176889" y="282222"/>
                  </a:lnTo>
                  <a:lnTo>
                    <a:pt x="4247444" y="585611"/>
                  </a:lnTo>
                  <a:lnTo>
                    <a:pt x="4452055" y="0"/>
                  </a:lnTo>
                </a:path>
              </a:pathLst>
            </a:custGeom>
            <a:ln w="88900">
              <a:solidFill>
                <a:srgbClr val="FF0000"/>
              </a:solidFill>
              <a:headEnd type="none"/>
            </a:ln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457200" y="20638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>
                  <a:solidFill>
                    <a:schemeClr val="bg1"/>
                  </a:solidFill>
                </a:rPr>
                <a:t>Fractals in finance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04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e-CottonPla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100" y="-63500"/>
            <a:ext cx="9690100" cy="692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41300" y="88900"/>
            <a:ext cx="91186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1300" y="88900"/>
            <a:ext cx="93853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/>
              <a:t>Price changes in financial markets believed 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344331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e-CottonPla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100" y="-63500"/>
            <a:ext cx="9690100" cy="692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41300" y="88900"/>
            <a:ext cx="9118600" cy="137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1300" y="88900"/>
            <a:ext cx="93853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/>
              <a:t>Price changes in financial markets believed normally distributed</a:t>
            </a:r>
          </a:p>
          <a:p>
            <a:pPr marL="0" indent="0" algn="ctr">
              <a:buNone/>
            </a:pPr>
            <a:r>
              <a:rPr lang="en-US" sz="2500" dirty="0" smtClean="0"/>
              <a:t>Sudden and unexpected changes: “acts of god”</a:t>
            </a:r>
          </a:p>
        </p:txBody>
      </p:sp>
    </p:spTree>
    <p:extLst>
      <p:ext uri="{BB962C8B-B14F-4D97-AF65-F5344CB8AC3E}">
        <p14:creationId xmlns:p14="http://schemas.microsoft.com/office/powerpoint/2010/main" val="170495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9487</TotalTime>
  <Words>1405</Words>
  <Application>Microsoft Macintosh PowerPoint</Application>
  <PresentationFormat>On-screen Show (4:3)</PresentationFormat>
  <Paragraphs>255</Paragraphs>
  <Slides>49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Seed dispersal</vt:lpstr>
      <vt:lpstr>PowerPoint Presentation</vt:lpstr>
      <vt:lpstr>PowerPoint Presentation</vt:lpstr>
      <vt:lpstr>Gaussian and Fat tailed dispersal</vt:lpstr>
      <vt:lpstr>Gaussian and Fat tailed dispersal</vt:lpstr>
      <vt:lpstr>Fractal landscapes in plants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Species area relationships</vt:lpstr>
      <vt:lpstr>Species area relationships</vt:lpstr>
      <vt:lpstr>PowerPoint Presentation</vt:lpstr>
      <vt:lpstr>PowerPoint Presentation</vt:lpstr>
      <vt:lpstr>PowerPoint Presentation</vt:lpstr>
      <vt:lpstr>PowerPoint Presentation</vt:lpstr>
      <vt:lpstr>Animal behavior</vt:lpstr>
      <vt:lpstr>Animal behavior</vt:lpstr>
      <vt:lpstr>Animal behavior</vt:lpstr>
      <vt:lpstr>Fractal African village</vt:lpstr>
      <vt:lpstr>Chaos – the logistic map</vt:lpstr>
      <vt:lpstr>Chaos – the logistic map</vt:lpstr>
      <vt:lpstr>Chaos – the logistic map</vt:lpstr>
      <vt:lpstr>Chaos – the logistic map</vt:lpstr>
      <vt:lpstr>Chaos – the logistic map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Faculty of Biological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Rosindell</dc:creator>
  <cp:lastModifiedBy>James Rosindell</cp:lastModifiedBy>
  <cp:revision>167</cp:revision>
  <dcterms:created xsi:type="dcterms:W3CDTF">2012-03-10T12:32:50Z</dcterms:created>
  <dcterms:modified xsi:type="dcterms:W3CDTF">2017-12-01T10:58:43Z</dcterms:modified>
</cp:coreProperties>
</file>